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01" r:id="rId4"/>
    <p:sldId id="304" r:id="rId5"/>
    <p:sldId id="302" r:id="rId6"/>
    <p:sldId id="308" r:id="rId7"/>
    <p:sldId id="307" r:id="rId8"/>
    <p:sldId id="306" r:id="rId9"/>
    <p:sldId id="311" r:id="rId10"/>
    <p:sldId id="310" r:id="rId11"/>
    <p:sldId id="312" r:id="rId12"/>
    <p:sldId id="313" r:id="rId13"/>
    <p:sldId id="315" r:id="rId14"/>
    <p:sldId id="314" r:id="rId15"/>
    <p:sldId id="318" r:id="rId16"/>
    <p:sldId id="316" r:id="rId17"/>
    <p:sldId id="303" r:id="rId18"/>
    <p:sldId id="267" r:id="rId19"/>
    <p:sldId id="269" r:id="rId20"/>
    <p:sldId id="270" r:id="rId21"/>
    <p:sldId id="271" r:id="rId22"/>
    <p:sldId id="273" r:id="rId23"/>
    <p:sldId id="274" r:id="rId24"/>
    <p:sldId id="275" r:id="rId25"/>
    <p:sldId id="276" r:id="rId26"/>
    <p:sldId id="277" r:id="rId27"/>
    <p:sldId id="279" r:id="rId28"/>
    <p:sldId id="278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4" r:id="rId42"/>
    <p:sldId id="295" r:id="rId43"/>
    <p:sldId id="297" r:id="rId44"/>
    <p:sldId id="298" r:id="rId45"/>
    <p:sldId id="296" r:id="rId46"/>
    <p:sldId id="299" r:id="rId47"/>
    <p:sldId id="317" r:id="rId48"/>
    <p:sldId id="300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033E-AB62-4128-9E45-CDD9CE0BF2CE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0A7F1-4273-4D6C-95D5-9DD575D919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63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</a:t>
            </a:r>
            <a:r>
              <a:rPr lang="en-US" altLang="zh-CN" dirty="0"/>
              <a:t>PA</a:t>
            </a:r>
            <a:r>
              <a:rPr lang="zh-CN" altLang="en-US" dirty="0"/>
              <a:t>的核心是</a:t>
            </a:r>
            <a:r>
              <a:rPr lang="en-US" altLang="zh-CN" dirty="0"/>
              <a:t>NEMU</a:t>
            </a:r>
            <a:r>
              <a:rPr lang="zh-CN" altLang="en-US" dirty="0"/>
              <a:t>模拟器，它的实现参照了著名的开源模拟器</a:t>
            </a:r>
            <a:r>
              <a:rPr lang="en-US" altLang="zh-CN" dirty="0"/>
              <a:t>QEMU</a:t>
            </a:r>
            <a:r>
              <a:rPr lang="zh-CN" altLang="en-US" dirty="0"/>
              <a:t>的代码。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0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它内置了一个内建调试器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3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能够模拟一台简化的</a:t>
            </a:r>
            <a:r>
              <a:rPr lang="en-US" altLang="zh-CN" dirty="0"/>
              <a:t>i386</a:t>
            </a:r>
            <a:r>
              <a:rPr lang="zh-CN" altLang="en-US" dirty="0"/>
              <a:t>指令集体系结构计算机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50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在这个模拟器上，能够运行一个称为</a:t>
            </a:r>
            <a:r>
              <a:rPr lang="en-US" altLang="zh-CN" dirty="0"/>
              <a:t>Kernel</a:t>
            </a:r>
            <a:r>
              <a:rPr lang="zh-CN" altLang="en-US" dirty="0"/>
              <a:t>的微型操作系统。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1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并且运行包括测试用例、游戏等在内的用户程序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1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为了实现这么丰富的功能，我们将整个</a:t>
            </a:r>
            <a:r>
              <a:rPr lang="en-US" altLang="zh-CN" dirty="0"/>
              <a:t>PA</a:t>
            </a:r>
            <a:r>
              <a:rPr lang="zh-CN" altLang="en-US" dirty="0"/>
              <a:t>分成了四个大的阶段，具体内容会在后续课程中详细展开。这次课，我们关注的是如何做好开展</a:t>
            </a:r>
            <a:r>
              <a:rPr lang="en-US" altLang="zh-CN" dirty="0"/>
              <a:t>PA</a:t>
            </a:r>
            <a:r>
              <a:rPr lang="zh-CN" altLang="en-US" dirty="0"/>
              <a:t>实验的准备工作。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19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</a:t>
            </a:r>
            <a:r>
              <a:rPr lang="en-US" altLang="zh-CN" dirty="0"/>
              <a:t>PA</a:t>
            </a:r>
            <a:r>
              <a:rPr lang="zh-CN" altLang="en-US" dirty="0"/>
              <a:t>的核心是</a:t>
            </a:r>
            <a:r>
              <a:rPr lang="en-US" altLang="zh-CN" dirty="0"/>
              <a:t>NEMU</a:t>
            </a:r>
            <a:r>
              <a:rPr lang="zh-CN" altLang="en-US" dirty="0"/>
              <a:t>模拟器，它的实现参照了著名的开源模拟器</a:t>
            </a:r>
            <a:r>
              <a:rPr lang="en-US" altLang="zh-CN" dirty="0"/>
              <a:t>QEMU</a:t>
            </a:r>
            <a:r>
              <a:rPr lang="zh-CN" altLang="en-US" dirty="0"/>
              <a:t>的代码。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53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62E6-A5FE-4614-93F7-EF930F4376BE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C05-FCFD-4EEF-92FE-74C99CA0D4FB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295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7780-D8AE-4661-920E-2609AD032167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66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4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365126"/>
            <a:ext cx="5105400" cy="63987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3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615F-B4EA-43D7-960C-AEBA89FFC64B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6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CB2B-3C62-4800-BEBD-F13A1986BD18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75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5E43F-AA02-4F7E-BA8E-66FDD3FFCBD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41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1FFD-6F06-4D9E-B691-F4EA14A90984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7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140F-E92B-4D35-BFAA-8668B39CBAB8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37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F4F1-6E6A-419C-BB23-DDD9D27903CA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02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C0AF-E0F0-4656-BB45-0C2DA57A910A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12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48509"/>
            <a:ext cx="10515600" cy="482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0">
                <a:solidFill>
                  <a:schemeClr val="tx1"/>
                </a:solidFill>
              </a:defRPr>
            </a:lvl1pPr>
          </a:lstStyle>
          <a:p>
            <a:fld id="{7A346967-A2D4-4E07-BD82-1E1E38F5A241}" type="datetime3">
              <a:rPr lang="zh-CN" altLang="en-US" smtClean="0"/>
              <a:t>2022年2月25日星期五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>
                <a:solidFill>
                  <a:schemeClr val="tx1"/>
                </a:solidFill>
              </a:defRPr>
            </a:lvl1pPr>
          </a:lstStyle>
          <a:p>
            <a:fld id="{95D334AD-6FA3-4626-B03D-D7AC37F3E1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05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x.nju.edu.cn/d/20fa8f3141f44f11938a/" TargetMode="External"/><Relationship Id="rId2" Type="http://schemas.openxmlformats.org/officeDocument/2006/relationships/hyperlink" Target="https://space.bilibili.com/284613991/channel/detail?cid=103368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692400"/>
            <a:ext cx="9144000" cy="1203642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dirty="0"/>
              <a:t>PA 0 – </a:t>
            </a:r>
            <a:r>
              <a:rPr lang="zh-CN" altLang="en-US" sz="4800" dirty="0"/>
              <a:t>在线实验平台与</a:t>
            </a:r>
            <a:r>
              <a:rPr lang="en-US" altLang="zh-CN" sz="4800" dirty="0"/>
              <a:t>PA</a:t>
            </a:r>
            <a:r>
              <a:rPr lang="zh-CN" altLang="en-US" sz="4800" dirty="0"/>
              <a:t>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98315"/>
            <a:ext cx="9144000" cy="1655762"/>
          </a:xfrm>
        </p:spPr>
        <p:txBody>
          <a:bodyPr/>
          <a:lstStyle/>
          <a:p>
            <a:pPr algn="r"/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</a:t>
            </a:r>
            <a:endParaRPr lang="en-US" altLang="zh-CN" dirty="0"/>
          </a:p>
          <a:p>
            <a:pPr algn="r"/>
            <a:r>
              <a:rPr lang="zh-CN" altLang="en-US" dirty="0"/>
              <a:t>南京大学</a:t>
            </a:r>
            <a:r>
              <a:rPr lang="en-US" altLang="zh-CN" dirty="0"/>
              <a:t>《</a:t>
            </a:r>
            <a:r>
              <a:rPr lang="zh-CN" altLang="en-US" dirty="0"/>
              <a:t>计算机系统基础</a:t>
            </a:r>
            <a:r>
              <a:rPr lang="en-US" altLang="zh-CN" dirty="0"/>
              <a:t>》</a:t>
            </a:r>
            <a:r>
              <a:rPr lang="zh-CN" altLang="en-US" dirty="0"/>
              <a:t>课程组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081-7704-4002-A034-3CFF8BD6D838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524000" y="1359434"/>
            <a:ext cx="6858000" cy="1332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计算机系统基础</a:t>
            </a:r>
            <a:b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Programming Assignment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09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）更改密码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32" y="2019573"/>
            <a:ext cx="3910271" cy="292352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355154" y="3611552"/>
            <a:ext cx="822302" cy="3354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90" y="2047203"/>
            <a:ext cx="3917310" cy="2928787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5552183" y="3493140"/>
            <a:ext cx="717047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355767" y="3777108"/>
            <a:ext cx="2847358" cy="8146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216844" y="5289048"/>
            <a:ext cx="5289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第一处：更改网页登陆密码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0611CD-BB0A-4F53-BA06-A304A09DA849}"/>
              </a:ext>
            </a:extLst>
          </p:cNvPr>
          <p:cNvSpPr/>
          <p:nvPr/>
        </p:nvSpPr>
        <p:spPr>
          <a:xfrm>
            <a:off x="1494672" y="2372525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9E3A5C-E132-4F40-8B4F-FF509540DB9C}"/>
              </a:ext>
            </a:extLst>
          </p:cNvPr>
          <p:cNvSpPr/>
          <p:nvPr/>
        </p:nvSpPr>
        <p:spPr>
          <a:xfrm>
            <a:off x="6595309" y="2409459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61369" y="3694974"/>
            <a:ext cx="75999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21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）更改密码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" y="2019573"/>
            <a:ext cx="3910271" cy="292352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065542" y="5492979"/>
            <a:ext cx="5920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第二处：更改个人</a:t>
            </a:r>
            <a:r>
              <a:rPr lang="en-US" altLang="zh-CN" sz="3200" dirty="0" err="1"/>
              <a:t>docker</a:t>
            </a:r>
            <a:r>
              <a:rPr lang="zh-CN" altLang="en-US" sz="3200" dirty="0"/>
              <a:t>密码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98555" y="2499799"/>
            <a:ext cx="163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点这个按钮打开远程终端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84" y="2019573"/>
            <a:ext cx="3933047" cy="2940553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3658201" y="2707184"/>
            <a:ext cx="852839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987535" y="3763951"/>
            <a:ext cx="275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填写登陆信息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b="1" dirty="0">
                <a:solidFill>
                  <a:srgbClr val="C00000"/>
                </a:solidFill>
              </a:rPr>
              <a:t>doc/</a:t>
            </a:r>
            <a:r>
              <a:rPr lang="en-US" altLang="zh-CN" b="1" dirty="0" err="1">
                <a:solidFill>
                  <a:srgbClr val="C00000"/>
                </a:solidFill>
              </a:rPr>
              <a:t>ssh</a:t>
            </a:r>
            <a:r>
              <a:rPr lang="zh-CN" altLang="en-US" b="1" dirty="0">
                <a:solidFill>
                  <a:srgbClr val="C00000"/>
                </a:solidFill>
              </a:rPr>
              <a:t>终端登陆信息</a:t>
            </a:r>
            <a:r>
              <a:rPr lang="en-US" altLang="zh-CN" b="1" dirty="0">
                <a:solidFill>
                  <a:srgbClr val="C00000"/>
                </a:solidFill>
              </a:rPr>
              <a:t>.txt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1690653" y="3196976"/>
            <a:ext cx="3276052" cy="1087062"/>
          </a:xfrm>
          <a:custGeom>
            <a:avLst/>
            <a:gdLst>
              <a:gd name="connsiteX0" fmla="*/ 0 w 3276052"/>
              <a:gd name="connsiteY0" fmla="*/ 59341 h 1087062"/>
              <a:gd name="connsiteX1" fmla="*/ 618371 w 3276052"/>
              <a:gd name="connsiteY1" fmla="*/ 98811 h 1087062"/>
              <a:gd name="connsiteX2" fmla="*/ 1519615 w 3276052"/>
              <a:gd name="connsiteY2" fmla="*/ 980319 h 1087062"/>
              <a:gd name="connsiteX3" fmla="*/ 3276052 w 3276052"/>
              <a:gd name="connsiteY3" fmla="*/ 1039525 h 108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052" h="1087062">
                <a:moveTo>
                  <a:pt x="0" y="59341"/>
                </a:moveTo>
                <a:cubicBezTo>
                  <a:pt x="182551" y="2328"/>
                  <a:pt x="365102" y="-54685"/>
                  <a:pt x="618371" y="98811"/>
                </a:cubicBezTo>
                <a:cubicBezTo>
                  <a:pt x="871640" y="252307"/>
                  <a:pt x="1076668" y="823533"/>
                  <a:pt x="1519615" y="980319"/>
                </a:cubicBezTo>
                <a:cubicBezTo>
                  <a:pt x="1962562" y="1137105"/>
                  <a:pt x="2619307" y="1088315"/>
                  <a:pt x="3276052" y="1039525"/>
                </a:cubicBezTo>
              </a:path>
            </a:pathLst>
          </a:custGeom>
          <a:noFill/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83" y="2013331"/>
            <a:ext cx="3928417" cy="2937091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7774535" y="2707184"/>
            <a:ext cx="77510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229600" y="1386840"/>
            <a:ext cx="300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命令</a:t>
            </a:r>
            <a:r>
              <a:rPr lang="en-US" altLang="zh-CN" sz="3200" dirty="0" err="1"/>
              <a:t>passwd</a:t>
            </a: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>
            <a:off x="7078980" y="3261360"/>
            <a:ext cx="2183346" cy="2567940"/>
          </a:xfrm>
          <a:custGeom>
            <a:avLst/>
            <a:gdLst>
              <a:gd name="connsiteX0" fmla="*/ 1432560 w 2183346"/>
              <a:gd name="connsiteY0" fmla="*/ 2567940 h 2567940"/>
              <a:gd name="connsiteX1" fmla="*/ 2118360 w 2183346"/>
              <a:gd name="connsiteY1" fmla="*/ 1950720 h 2567940"/>
              <a:gd name="connsiteX2" fmla="*/ 0 w 2183346"/>
              <a:gd name="connsiteY2" fmla="*/ 0 h 256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3346" h="2567940">
                <a:moveTo>
                  <a:pt x="1432560" y="2567940"/>
                </a:moveTo>
                <a:cubicBezTo>
                  <a:pt x="1894840" y="2473325"/>
                  <a:pt x="2357120" y="2378710"/>
                  <a:pt x="2118360" y="1950720"/>
                </a:cubicBezTo>
                <a:cubicBezTo>
                  <a:pt x="1879600" y="1522730"/>
                  <a:pt x="939800" y="761365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805155" y="5783251"/>
            <a:ext cx="275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改完后用新密码登陆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C5B011-F9D1-4804-835C-4EFAAF7F9BE2}"/>
              </a:ext>
            </a:extLst>
          </p:cNvPr>
          <p:cNvSpPr/>
          <p:nvPr/>
        </p:nvSpPr>
        <p:spPr>
          <a:xfrm>
            <a:off x="173679" y="2372574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200400" y="2486643"/>
            <a:ext cx="318669" cy="3354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4CC672B-CD39-40D8-AE09-66FC0497AE01}"/>
              </a:ext>
            </a:extLst>
          </p:cNvPr>
          <p:cNvSpPr/>
          <p:nvPr/>
        </p:nvSpPr>
        <p:spPr>
          <a:xfrm>
            <a:off x="4245574" y="2367304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AB5EEF-54FB-4619-A2B7-FEC4D2B17000}"/>
              </a:ext>
            </a:extLst>
          </p:cNvPr>
          <p:cNvSpPr/>
          <p:nvPr/>
        </p:nvSpPr>
        <p:spPr>
          <a:xfrm>
            <a:off x="8327079" y="2346945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218558" y="3690196"/>
            <a:ext cx="75999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2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）熟悉环境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47" y="1426638"/>
            <a:ext cx="6399573" cy="47846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0200" y="318516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实验手册、教程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10200" y="364998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不用关心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10200" y="41148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实验代码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10200" y="4648200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提交时要下载的压缩包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410200" y="513588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不用关心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10200" y="56007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不用关心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10000" y="3147060"/>
            <a:ext cx="441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双击打开文件和文件夹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795395" y="2255959"/>
            <a:ext cx="16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远程终端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9E85A9-BFB1-4B9F-A90E-803B3423CA8B}"/>
              </a:ext>
            </a:extLst>
          </p:cNvPr>
          <p:cNvSpPr/>
          <p:nvPr/>
        </p:nvSpPr>
        <p:spPr>
          <a:xfrm>
            <a:off x="2800765" y="2016266"/>
            <a:ext cx="5632656" cy="176570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55029" y="4170063"/>
            <a:ext cx="831084" cy="3432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61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）熟悉环境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8" y="1556179"/>
            <a:ext cx="5430012" cy="405976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80260" y="30099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实验手册、教程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43000" y="2697480"/>
            <a:ext cx="441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双击打开文件和文件夹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48" y="1554480"/>
            <a:ext cx="5483242" cy="409956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4176361" y="2781300"/>
            <a:ext cx="3275999" cy="43642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06740" y="25908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导航栏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80120" y="3299460"/>
            <a:ext cx="31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实验教程：</a:t>
            </a:r>
            <a:r>
              <a:rPr lang="en-US" altLang="zh-CN" b="1" dirty="0">
                <a:solidFill>
                  <a:srgbClr val="C00000"/>
                </a:solidFill>
              </a:rPr>
              <a:t>index.md</a:t>
            </a:r>
            <a:r>
              <a:rPr lang="zh-CN" altLang="en-US" b="1" dirty="0">
                <a:solidFill>
                  <a:srgbClr val="C00000"/>
                </a:solidFill>
              </a:rPr>
              <a:t>是入口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80120" y="3710940"/>
            <a:ext cx="345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i386</a:t>
            </a:r>
            <a:r>
              <a:rPr lang="zh-CN" altLang="en-US" b="1" dirty="0">
                <a:solidFill>
                  <a:srgbClr val="C00000"/>
                </a:solidFill>
              </a:rPr>
              <a:t>手册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124200" y="5882640"/>
            <a:ext cx="557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找到实验的相关手册和教程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2540B6-8679-47C1-B6D1-C0FBAA3C19E8}"/>
              </a:ext>
            </a:extLst>
          </p:cNvPr>
          <p:cNvSpPr/>
          <p:nvPr/>
        </p:nvSpPr>
        <p:spPr>
          <a:xfrm>
            <a:off x="302267" y="2038474"/>
            <a:ext cx="4865046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2A28B9-48AB-4D9D-BAA1-3C498821A107}"/>
              </a:ext>
            </a:extLst>
          </p:cNvPr>
          <p:cNvSpPr/>
          <p:nvPr/>
        </p:nvSpPr>
        <p:spPr>
          <a:xfrm>
            <a:off x="6391917" y="2038474"/>
            <a:ext cx="4865046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806066" y="3883152"/>
            <a:ext cx="831084" cy="2963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05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）熟悉环境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8" y="1556179"/>
            <a:ext cx="5430012" cy="405976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43000" y="2697480"/>
            <a:ext cx="441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双击打开文件和文件夹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16040" y="5737860"/>
            <a:ext cx="557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熟悉代码编辑界面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461260" y="38481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实验代码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9" y="1545446"/>
            <a:ext cx="5485133" cy="4100974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3695700" y="4053840"/>
            <a:ext cx="2575560" cy="2286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212580" y="4617720"/>
            <a:ext cx="147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类似普通的文本编辑器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294620" y="2811780"/>
            <a:ext cx="147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保存按钮，快捷键</a:t>
            </a:r>
            <a:r>
              <a:rPr lang="en-US" altLang="zh-CN" dirty="0" err="1">
                <a:solidFill>
                  <a:srgbClr val="C00000"/>
                </a:solidFill>
              </a:rPr>
              <a:t>ctrl+s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11422380" y="2499360"/>
            <a:ext cx="137160" cy="39624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366760" y="246888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心情按钮，做实验不开心了</a:t>
            </a:r>
            <a:r>
              <a:rPr lang="zh-CN" altLang="en-US">
                <a:solidFill>
                  <a:srgbClr val="C00000"/>
                </a:solidFill>
              </a:rPr>
              <a:t>我们会来</a:t>
            </a:r>
            <a:r>
              <a:rPr lang="zh-CN" altLang="en-US" dirty="0">
                <a:solidFill>
                  <a:srgbClr val="C00000"/>
                </a:solidFill>
              </a:rPr>
              <a:t>关心你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10165080" y="2552700"/>
            <a:ext cx="403860" cy="25146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481060" y="533400"/>
            <a:ext cx="235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关闭按钮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：没有保存也不会有任何提示</a:t>
            </a:r>
          </a:p>
        </p:txBody>
      </p:sp>
      <p:cxnSp>
        <p:nvCxnSpPr>
          <p:cNvPr id="37" name="直接箭头连接符 36"/>
          <p:cNvCxnSpPr>
            <a:stCxn id="36" idx="2"/>
          </p:cNvCxnSpPr>
          <p:nvPr/>
        </p:nvCxnSpPr>
        <p:spPr>
          <a:xfrm flipH="1">
            <a:off x="9403080" y="1179731"/>
            <a:ext cx="255270" cy="428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547360" y="601980"/>
            <a:ext cx="235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关闭按钮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：保存了也会再弹个窗提醒你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2AF3DC-5977-4592-9944-2CF11848FF5C}"/>
              </a:ext>
            </a:extLst>
          </p:cNvPr>
          <p:cNvSpPr/>
          <p:nvPr/>
        </p:nvSpPr>
        <p:spPr>
          <a:xfrm>
            <a:off x="302267" y="2038474"/>
            <a:ext cx="4865046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D78ABF1-85E3-4E3A-A645-395727F44266}"/>
              </a:ext>
            </a:extLst>
          </p:cNvPr>
          <p:cNvSpPr/>
          <p:nvPr/>
        </p:nvSpPr>
        <p:spPr>
          <a:xfrm>
            <a:off x="6339839" y="2007991"/>
            <a:ext cx="4865046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2"/>
          </p:cNvCxnSpPr>
          <p:nvPr/>
        </p:nvCxnSpPr>
        <p:spPr>
          <a:xfrm flipH="1">
            <a:off x="6537960" y="1248311"/>
            <a:ext cx="186690" cy="108340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806066" y="3883152"/>
            <a:ext cx="655194" cy="2963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7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文本编辑窗口的已知缺陷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10515600" cy="1572308"/>
          </a:xfrm>
        </p:spPr>
        <p:txBody>
          <a:bodyPr/>
          <a:lstStyle/>
          <a:p>
            <a:r>
              <a:rPr lang="zh-CN" altLang="en-US" dirty="0"/>
              <a:t>不要同时打开多个编辑窗口，内容会互相覆盖</a:t>
            </a:r>
            <a:endParaRPr lang="en-US" altLang="zh-CN" dirty="0"/>
          </a:p>
          <a:p>
            <a:r>
              <a:rPr lang="zh-CN" altLang="en-US" dirty="0"/>
              <a:t>不要使用系统内的搜索功能，内容会莫名改变</a:t>
            </a:r>
            <a:endParaRPr lang="en-US" altLang="zh-CN" dirty="0"/>
          </a:p>
          <a:p>
            <a:r>
              <a:rPr lang="zh-CN" altLang="en-US" dirty="0"/>
              <a:t>经常保存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38" y="2362629"/>
            <a:ext cx="4976471" cy="3720671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4762500" y="2419350"/>
            <a:ext cx="2419350" cy="741556"/>
          </a:xfrm>
          <a:custGeom>
            <a:avLst/>
            <a:gdLst>
              <a:gd name="connsiteX0" fmla="*/ 0 w 2419350"/>
              <a:gd name="connsiteY0" fmla="*/ 0 h 741556"/>
              <a:gd name="connsiteX1" fmla="*/ 958850 w 2419350"/>
              <a:gd name="connsiteY1" fmla="*/ 641350 h 741556"/>
              <a:gd name="connsiteX2" fmla="*/ 2419350 w 2419350"/>
              <a:gd name="connsiteY2" fmla="*/ 730250 h 74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350" h="741556">
                <a:moveTo>
                  <a:pt x="0" y="0"/>
                </a:moveTo>
                <a:cubicBezTo>
                  <a:pt x="277812" y="259821"/>
                  <a:pt x="555625" y="519642"/>
                  <a:pt x="958850" y="641350"/>
                </a:cubicBezTo>
                <a:cubicBezTo>
                  <a:pt x="1362075" y="763058"/>
                  <a:pt x="1890712" y="746654"/>
                  <a:pt x="2419350" y="730250"/>
                </a:cubicBezTo>
              </a:path>
            </a:pathLst>
          </a:custGeom>
          <a:noFill/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848375" y="3210267"/>
            <a:ext cx="261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不要用搜索，也不要用</a:t>
            </a:r>
            <a:r>
              <a:rPr lang="en-US" altLang="zh-CN" dirty="0" err="1"/>
              <a:t>Ctrl+F</a:t>
            </a:r>
            <a:r>
              <a:rPr lang="zh-CN" altLang="en-US" dirty="0"/>
              <a:t>出来的搜索功能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7196788" y="2986601"/>
            <a:ext cx="2032731" cy="3223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078296" y="2973444"/>
            <a:ext cx="86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 </a:t>
            </a:r>
            <a:r>
              <a:rPr lang="en-US" altLang="zh-CN" dirty="0" err="1">
                <a:solidFill>
                  <a:srgbClr val="C00000"/>
                </a:solidFill>
              </a:rPr>
              <a:t>X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13153" y="4477541"/>
            <a:ext cx="831084" cy="2963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9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）尝试一下</a:t>
            </a:r>
            <a:r>
              <a:rPr lang="en-US" altLang="zh-CN" dirty="0"/>
              <a:t>make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68745"/>
            <a:ext cx="6076950" cy="45434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16132" y="1539843"/>
            <a:ext cx="33944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&gt; cd </a:t>
            </a:r>
            <a:r>
              <a:rPr lang="en-US" altLang="zh-CN" sz="2800" dirty="0" err="1"/>
              <a:t>pa_nju</a:t>
            </a:r>
            <a:r>
              <a:rPr lang="en-US" altLang="zh-CN" sz="2800" dirty="0"/>
              <a:t>/</a:t>
            </a:r>
          </a:p>
          <a:p>
            <a:r>
              <a:rPr lang="en-US" altLang="zh-CN" sz="2800" dirty="0"/>
              <a:t>&gt; make clean</a:t>
            </a:r>
          </a:p>
          <a:p>
            <a:r>
              <a:rPr lang="en-US" altLang="zh-CN" sz="2800" dirty="0"/>
              <a:t>&gt; make</a:t>
            </a:r>
          </a:p>
          <a:p>
            <a:endParaRPr lang="en-US" altLang="zh-CN" sz="2800" dirty="0"/>
          </a:p>
          <a:p>
            <a:r>
              <a:rPr lang="ja-JP" altLang="en-US" sz="2800" b="1" dirty="0"/>
              <a:t>✿✿ヽ</a:t>
            </a:r>
            <a:r>
              <a:rPr lang="en-US" altLang="ja-JP" sz="2800" b="1" dirty="0"/>
              <a:t>(°▽°)</a:t>
            </a:r>
            <a:r>
              <a:rPr lang="ja-JP" altLang="en-US" sz="2800" b="1" dirty="0"/>
              <a:t>ノ✿</a:t>
            </a:r>
            <a:endParaRPr lang="zh-CN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14F57-90D6-4592-AC7E-30E5588ED8BD}"/>
              </a:ext>
            </a:extLst>
          </p:cNvPr>
          <p:cNvSpPr/>
          <p:nvPr/>
        </p:nvSpPr>
        <p:spPr>
          <a:xfrm>
            <a:off x="716604" y="2124293"/>
            <a:ext cx="5487345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52477" y="4270215"/>
            <a:ext cx="37782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warning: empty loadable segment detected at vaddr=0x8048114, is this intentional?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52477" y="5249577"/>
            <a:ext cx="3664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每次编译会看到这个</a:t>
            </a:r>
            <a:r>
              <a:rPr lang="en-US" altLang="zh-CN" dirty="0"/>
              <a:t>warning</a:t>
            </a:r>
            <a:r>
              <a:rPr lang="zh-CN" altLang="en-US" dirty="0"/>
              <a:t>，这是正常的，不用担心。其它的任何</a:t>
            </a:r>
            <a:r>
              <a:rPr lang="en-US" altLang="zh-CN" dirty="0"/>
              <a:t>warning</a:t>
            </a:r>
            <a:r>
              <a:rPr lang="zh-CN" altLang="en-US" dirty="0"/>
              <a:t>和</a:t>
            </a:r>
            <a:r>
              <a:rPr lang="en-US" altLang="zh-CN" dirty="0"/>
              <a:t>error</a:t>
            </a:r>
            <a:r>
              <a:rPr lang="zh-CN" altLang="en-US" dirty="0"/>
              <a:t>都要引起警觉！</a:t>
            </a:r>
          </a:p>
        </p:txBody>
      </p:sp>
    </p:spTree>
    <p:extLst>
      <p:ext uri="{BB962C8B-B14F-4D97-AF65-F5344CB8AC3E}">
        <p14:creationId xmlns:p14="http://schemas.microsoft.com/office/powerpoint/2010/main" val="220558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课程基本信息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在线实验平台的使用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PA</a:t>
            </a:r>
            <a:r>
              <a:rPr lang="zh-CN" altLang="en-US" b="1" dirty="0">
                <a:solidFill>
                  <a:srgbClr val="C00000"/>
                </a:solidFill>
              </a:rPr>
              <a:t>课程内容和原理简介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8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51" y="1531420"/>
            <a:ext cx="3064022" cy="438837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90850" y="3302007"/>
            <a:ext cx="4928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计算机系统基础（第二版）</a:t>
            </a:r>
          </a:p>
        </p:txBody>
      </p:sp>
    </p:spTree>
    <p:extLst>
      <p:ext uri="{BB962C8B-B14F-4D97-AF65-F5344CB8AC3E}">
        <p14:creationId xmlns:p14="http://schemas.microsoft.com/office/powerpoint/2010/main" val="1267950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51" y="1531420"/>
            <a:ext cx="3064022" cy="43883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41486" y="1749285"/>
            <a:ext cx="6250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Programming Assignment</a:t>
            </a:r>
            <a:r>
              <a:rPr lang="zh-CN" altLang="en-US" sz="2800" dirty="0"/>
              <a:t>，简称</a:t>
            </a:r>
            <a:r>
              <a:rPr lang="en-US" altLang="zh-CN" sz="2800" dirty="0"/>
              <a:t>PA</a:t>
            </a:r>
            <a:endParaRPr lang="zh-CN" altLang="en-US" sz="2800" dirty="0"/>
          </a:p>
        </p:txBody>
      </p:sp>
      <p:sp>
        <p:nvSpPr>
          <p:cNvPr id="12" name="右箭头 11"/>
          <p:cNvSpPr/>
          <p:nvPr/>
        </p:nvSpPr>
        <p:spPr>
          <a:xfrm>
            <a:off x="4421393" y="2700169"/>
            <a:ext cx="2807746" cy="24097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编程实践部分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78" y="2524338"/>
            <a:ext cx="3803622" cy="25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1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课程基本信息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在线实验平台的使用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PA</a:t>
            </a:r>
            <a:r>
              <a:rPr lang="zh-CN" altLang="en-US" dirty="0"/>
              <a:t>课程内容和原理简介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46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9457" y="1327368"/>
            <a:ext cx="11862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/>
              <a:t>PA</a:t>
            </a:r>
            <a:r>
              <a:rPr lang="zh-CN" altLang="en-US" sz="4000" dirty="0"/>
              <a:t>实验的目的：实现</a:t>
            </a:r>
            <a:r>
              <a:rPr lang="en-US" altLang="zh-CN" sz="4000" dirty="0"/>
              <a:t>NEMU</a:t>
            </a:r>
            <a:r>
              <a:rPr lang="zh-CN" altLang="en-US" sz="4000" dirty="0"/>
              <a:t>，一个简化的</a:t>
            </a:r>
            <a:r>
              <a:rPr lang="en-US" altLang="zh-CN" sz="4000" dirty="0"/>
              <a:t>i386</a:t>
            </a:r>
            <a:r>
              <a:rPr lang="zh-CN" altLang="en-US" sz="4000" dirty="0"/>
              <a:t>模拟器</a:t>
            </a:r>
            <a:endParaRPr lang="en-US" altLang="zh-CN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6299199" y="4614287"/>
            <a:ext cx="5230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由</a:t>
            </a:r>
            <a:r>
              <a:rPr lang="en-US" altLang="zh-CN" sz="3200" dirty="0"/>
              <a:t>C</a:t>
            </a:r>
            <a:r>
              <a:rPr lang="zh-CN" altLang="en-US" sz="3200" dirty="0"/>
              <a:t>语言编写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以用户软件的形态运行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能够执行</a:t>
            </a:r>
            <a:r>
              <a:rPr lang="en-US" altLang="zh-CN" sz="3200" dirty="0"/>
              <a:t>i386</a:t>
            </a:r>
            <a:r>
              <a:rPr lang="zh-CN" altLang="en-US" sz="3200" dirty="0"/>
              <a:t>指令集程序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9" y="2573591"/>
            <a:ext cx="4865406" cy="3307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08" y="2342367"/>
            <a:ext cx="2021335" cy="20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0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0965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v1.0</a:t>
            </a:r>
            <a:endParaRPr lang="zh-CN" altLang="en-US" sz="2800" b="1" dirty="0"/>
          </a:p>
        </p:txBody>
      </p:sp>
      <p:sp>
        <p:nvSpPr>
          <p:cNvPr id="12" name="椭圆 11"/>
          <p:cNvSpPr/>
          <p:nvPr/>
        </p:nvSpPr>
        <p:spPr>
          <a:xfrm>
            <a:off x="301625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v2.0</a:t>
            </a:r>
            <a:endParaRPr lang="zh-CN" altLang="en-US" sz="2800" b="1" dirty="0"/>
          </a:p>
        </p:txBody>
      </p:sp>
      <p:sp>
        <p:nvSpPr>
          <p:cNvPr id="13" name="椭圆 12"/>
          <p:cNvSpPr/>
          <p:nvPr/>
        </p:nvSpPr>
        <p:spPr>
          <a:xfrm>
            <a:off x="502285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v3.0</a:t>
            </a:r>
            <a:endParaRPr lang="zh-CN" altLang="en-US" sz="2800" b="1" dirty="0"/>
          </a:p>
        </p:txBody>
      </p:sp>
      <p:sp>
        <p:nvSpPr>
          <p:cNvPr id="14" name="椭圆 13"/>
          <p:cNvSpPr/>
          <p:nvPr/>
        </p:nvSpPr>
        <p:spPr>
          <a:xfrm>
            <a:off x="702945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v3.1</a:t>
            </a:r>
            <a:endParaRPr lang="zh-CN" altLang="en-US" sz="2800" b="1" dirty="0"/>
          </a:p>
        </p:txBody>
      </p:sp>
      <p:sp>
        <p:nvSpPr>
          <p:cNvPr id="15" name="右箭头 14"/>
          <p:cNvSpPr/>
          <p:nvPr/>
        </p:nvSpPr>
        <p:spPr>
          <a:xfrm>
            <a:off x="2419350" y="2945606"/>
            <a:ext cx="431800" cy="203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" name="右箭头 15"/>
          <p:cNvSpPr/>
          <p:nvPr/>
        </p:nvSpPr>
        <p:spPr>
          <a:xfrm>
            <a:off x="4425950" y="2945606"/>
            <a:ext cx="431800" cy="203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7" name="右箭头 16"/>
          <p:cNvSpPr/>
          <p:nvPr/>
        </p:nvSpPr>
        <p:spPr>
          <a:xfrm>
            <a:off x="6432550" y="2945606"/>
            <a:ext cx="431800" cy="203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1009650" y="39370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2014</a:t>
            </a:r>
            <a:endParaRPr lang="zh-CN" altLang="en-US" sz="28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3020483" y="39370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2017</a:t>
            </a:r>
            <a:endParaRPr lang="zh-CN" altLang="en-US" sz="28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5031316" y="39370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2018</a:t>
            </a:r>
            <a:endParaRPr lang="zh-CN" altLang="en-US" sz="28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7042150" y="39370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2019</a:t>
            </a:r>
            <a:endParaRPr lang="zh-CN" altLang="en-US" sz="28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390525" y="1578014"/>
            <a:ext cx="249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余子濠 开发完成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70275" y="4858147"/>
            <a:ext cx="514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PA</a:t>
            </a:r>
            <a:r>
              <a:rPr lang="zh-CN" altLang="en-US" sz="2800" b="1" dirty="0"/>
              <a:t>的简要历史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813800" y="1578014"/>
            <a:ext cx="173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当前版本</a:t>
            </a:r>
          </a:p>
        </p:txBody>
      </p:sp>
      <p:sp>
        <p:nvSpPr>
          <p:cNvPr id="25" name="下箭头 24"/>
          <p:cNvSpPr/>
          <p:nvPr/>
        </p:nvSpPr>
        <p:spPr>
          <a:xfrm>
            <a:off x="1492250" y="2100262"/>
            <a:ext cx="292100" cy="273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6" name="下箭头 25"/>
          <p:cNvSpPr/>
          <p:nvPr/>
        </p:nvSpPr>
        <p:spPr>
          <a:xfrm>
            <a:off x="9537700" y="2100262"/>
            <a:ext cx="292100" cy="273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7" name="椭圆 26"/>
          <p:cNvSpPr/>
          <p:nvPr/>
        </p:nvSpPr>
        <p:spPr>
          <a:xfrm>
            <a:off x="906780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v3.3</a:t>
            </a:r>
            <a:endParaRPr lang="zh-CN" altLang="en-US" sz="2800" b="1" dirty="0"/>
          </a:p>
        </p:txBody>
      </p:sp>
      <p:sp>
        <p:nvSpPr>
          <p:cNvPr id="28" name="右箭头 27"/>
          <p:cNvSpPr/>
          <p:nvPr/>
        </p:nvSpPr>
        <p:spPr>
          <a:xfrm>
            <a:off x="8458200" y="2945606"/>
            <a:ext cx="431800" cy="203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9" name="文本框 28"/>
          <p:cNvSpPr txBox="1"/>
          <p:nvPr/>
        </p:nvSpPr>
        <p:spPr>
          <a:xfrm>
            <a:off x="9067800" y="39624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3229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35200" y="2717800"/>
            <a:ext cx="5976119" cy="340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93890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H="1">
            <a:off x="1369945" y="2717800"/>
            <a:ext cx="877955" cy="340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6964" y="4182408"/>
            <a:ext cx="48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内建调试器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616771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2209799" y="2527300"/>
            <a:ext cx="5988819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6964" y="4182408"/>
            <a:ext cx="48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内建调试器</a:t>
            </a:r>
          </a:p>
        </p:txBody>
      </p:sp>
      <p:sp>
        <p:nvSpPr>
          <p:cNvPr id="8" name="矩形 7"/>
          <p:cNvSpPr/>
          <p:nvPr/>
        </p:nvSpPr>
        <p:spPr>
          <a:xfrm>
            <a:off x="9982200" y="2954136"/>
            <a:ext cx="284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简化的</a:t>
            </a:r>
            <a:r>
              <a:rPr lang="en-US" altLang="zh-CN" sz="2400" dirty="0"/>
              <a:t>i386</a:t>
            </a:r>
            <a:r>
              <a:rPr lang="zh-CN" altLang="en-US" sz="2400" dirty="0"/>
              <a:t>指</a:t>
            </a:r>
          </a:p>
          <a:p>
            <a:r>
              <a:rPr lang="zh-CN" altLang="en-US" sz="2400" dirty="0"/>
              <a:t>令集体系结构</a:t>
            </a:r>
          </a:p>
        </p:txBody>
      </p:sp>
      <p:sp>
        <p:nvSpPr>
          <p:cNvPr id="9" name="上箭头 8"/>
          <p:cNvSpPr/>
          <p:nvPr/>
        </p:nvSpPr>
        <p:spPr>
          <a:xfrm>
            <a:off x="10375900" y="3839535"/>
            <a:ext cx="1270000" cy="123166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实现</a:t>
            </a:r>
          </a:p>
        </p:txBody>
      </p:sp>
      <p:sp>
        <p:nvSpPr>
          <p:cNvPr id="10" name="右大括号 9"/>
          <p:cNvSpPr/>
          <p:nvPr/>
        </p:nvSpPr>
        <p:spPr>
          <a:xfrm>
            <a:off x="8321675" y="2763102"/>
            <a:ext cx="228600" cy="3275170"/>
          </a:xfrm>
          <a:prstGeom prst="rightBrace">
            <a:avLst>
              <a:gd name="adj1" fmla="val 92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23300" y="3369635"/>
            <a:ext cx="546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模拟硬件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1159143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9799" y="1714500"/>
            <a:ext cx="5988819" cy="81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6964" y="4182408"/>
            <a:ext cx="48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内建调试器</a:t>
            </a:r>
          </a:p>
        </p:txBody>
      </p:sp>
      <p:sp>
        <p:nvSpPr>
          <p:cNvPr id="10" name="上箭头 9"/>
          <p:cNvSpPr/>
          <p:nvPr/>
        </p:nvSpPr>
        <p:spPr>
          <a:xfrm>
            <a:off x="10375900" y="1714500"/>
            <a:ext cx="1270000" cy="1212435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运行</a:t>
            </a:r>
          </a:p>
        </p:txBody>
      </p:sp>
      <p:sp>
        <p:nvSpPr>
          <p:cNvPr id="11" name="矩形 10"/>
          <p:cNvSpPr/>
          <p:nvPr/>
        </p:nvSpPr>
        <p:spPr>
          <a:xfrm>
            <a:off x="9982200" y="1198433"/>
            <a:ext cx="284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微型操作系统</a:t>
            </a:r>
          </a:p>
        </p:txBody>
      </p:sp>
      <p:sp>
        <p:nvSpPr>
          <p:cNvPr id="14" name="矩形 13"/>
          <p:cNvSpPr/>
          <p:nvPr/>
        </p:nvSpPr>
        <p:spPr>
          <a:xfrm>
            <a:off x="9982200" y="2954136"/>
            <a:ext cx="284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简化的</a:t>
            </a:r>
            <a:r>
              <a:rPr lang="en-US" altLang="zh-CN" sz="2400" dirty="0"/>
              <a:t>i386</a:t>
            </a:r>
            <a:r>
              <a:rPr lang="zh-CN" altLang="en-US" sz="2400" dirty="0"/>
              <a:t>指</a:t>
            </a:r>
          </a:p>
          <a:p>
            <a:r>
              <a:rPr lang="zh-CN" altLang="en-US" sz="2400" dirty="0"/>
              <a:t>令集体系结构</a:t>
            </a:r>
          </a:p>
        </p:txBody>
      </p:sp>
      <p:sp>
        <p:nvSpPr>
          <p:cNvPr id="15" name="上箭头 14"/>
          <p:cNvSpPr/>
          <p:nvPr/>
        </p:nvSpPr>
        <p:spPr>
          <a:xfrm>
            <a:off x="10375900" y="3839535"/>
            <a:ext cx="1270000" cy="123166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实现</a:t>
            </a:r>
          </a:p>
        </p:txBody>
      </p:sp>
      <p:sp>
        <p:nvSpPr>
          <p:cNvPr id="16" name="右大括号 15"/>
          <p:cNvSpPr/>
          <p:nvPr/>
        </p:nvSpPr>
        <p:spPr>
          <a:xfrm>
            <a:off x="8321675" y="2763102"/>
            <a:ext cx="228600" cy="3275170"/>
          </a:xfrm>
          <a:prstGeom prst="rightBrace">
            <a:avLst>
              <a:gd name="adj1" fmla="val 92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623300" y="3369635"/>
            <a:ext cx="546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模拟硬件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65233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2209799" y="878667"/>
            <a:ext cx="5988819" cy="835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6964" y="4182408"/>
            <a:ext cx="48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内建调试器</a:t>
            </a:r>
          </a:p>
        </p:txBody>
      </p:sp>
      <p:sp>
        <p:nvSpPr>
          <p:cNvPr id="15" name="上箭头 14"/>
          <p:cNvSpPr/>
          <p:nvPr/>
        </p:nvSpPr>
        <p:spPr>
          <a:xfrm>
            <a:off x="10375900" y="1714500"/>
            <a:ext cx="1270000" cy="1212435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运行</a:t>
            </a:r>
          </a:p>
        </p:txBody>
      </p:sp>
      <p:sp>
        <p:nvSpPr>
          <p:cNvPr id="16" name="矩形 15"/>
          <p:cNvSpPr/>
          <p:nvPr/>
        </p:nvSpPr>
        <p:spPr>
          <a:xfrm>
            <a:off x="9982200" y="1198433"/>
            <a:ext cx="284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微型操作系统</a:t>
            </a:r>
          </a:p>
        </p:txBody>
      </p:sp>
      <p:sp>
        <p:nvSpPr>
          <p:cNvPr id="17" name="矩形 16"/>
          <p:cNvSpPr/>
          <p:nvPr/>
        </p:nvSpPr>
        <p:spPr>
          <a:xfrm>
            <a:off x="9982200" y="2954136"/>
            <a:ext cx="284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简化的</a:t>
            </a:r>
            <a:r>
              <a:rPr lang="en-US" altLang="zh-CN" sz="2400" dirty="0"/>
              <a:t>i386</a:t>
            </a:r>
            <a:r>
              <a:rPr lang="zh-CN" altLang="en-US" sz="2400" dirty="0"/>
              <a:t>指</a:t>
            </a:r>
          </a:p>
          <a:p>
            <a:r>
              <a:rPr lang="zh-CN" altLang="en-US" sz="2400" dirty="0"/>
              <a:t>令集体系结构</a:t>
            </a:r>
          </a:p>
        </p:txBody>
      </p:sp>
      <p:sp>
        <p:nvSpPr>
          <p:cNvPr id="18" name="上箭头 17"/>
          <p:cNvSpPr/>
          <p:nvPr/>
        </p:nvSpPr>
        <p:spPr>
          <a:xfrm>
            <a:off x="10375900" y="3839535"/>
            <a:ext cx="1270000" cy="123166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实现</a:t>
            </a:r>
          </a:p>
        </p:txBody>
      </p:sp>
      <p:sp>
        <p:nvSpPr>
          <p:cNvPr id="19" name="右大括号 18"/>
          <p:cNvSpPr/>
          <p:nvPr/>
        </p:nvSpPr>
        <p:spPr>
          <a:xfrm>
            <a:off x="8321675" y="2763102"/>
            <a:ext cx="228600" cy="3275170"/>
          </a:xfrm>
          <a:prstGeom prst="rightBrace">
            <a:avLst>
              <a:gd name="adj1" fmla="val 92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623300" y="3369635"/>
            <a:ext cx="546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模拟硬件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9982200" y="736768"/>
            <a:ext cx="284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用户程序</a:t>
            </a:r>
          </a:p>
        </p:txBody>
      </p:sp>
      <p:sp>
        <p:nvSpPr>
          <p:cNvPr id="23" name="右大括号 22"/>
          <p:cNvSpPr/>
          <p:nvPr/>
        </p:nvSpPr>
        <p:spPr>
          <a:xfrm>
            <a:off x="8321675" y="878666"/>
            <a:ext cx="228600" cy="1637585"/>
          </a:xfrm>
          <a:prstGeom prst="rightBrace">
            <a:avLst>
              <a:gd name="adj1" fmla="val 92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623300" y="1158849"/>
            <a:ext cx="54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软件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54889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51150" y="1483710"/>
            <a:ext cx="64897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PA</a:t>
            </a:r>
            <a:r>
              <a:rPr lang="zh-CN" altLang="en-US" sz="4000" dirty="0"/>
              <a:t>分为四个大的阶段，每个大阶段又拆分为三个小阶段</a:t>
            </a:r>
            <a:endParaRPr lang="en-US" altLang="zh-CN" sz="4000" dirty="0"/>
          </a:p>
          <a:p>
            <a:endParaRPr lang="zh-CN" altLang="en-US" sz="3200" dirty="0"/>
          </a:p>
          <a:p>
            <a:endParaRPr lang="zh-CN" alt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PA 1 - </a:t>
            </a:r>
            <a:r>
              <a:rPr lang="zh-CN" altLang="en-US" sz="3200" dirty="0"/>
              <a:t>数据的表示、存取和运算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PA 2 - </a:t>
            </a:r>
            <a:r>
              <a:rPr lang="zh-CN" altLang="en-US" sz="3200" dirty="0"/>
              <a:t>程序的执行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PA 3 - </a:t>
            </a:r>
            <a:r>
              <a:rPr lang="zh-CN" altLang="en-US" sz="3200" dirty="0"/>
              <a:t>存储管理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PA 4 - </a:t>
            </a:r>
            <a:r>
              <a:rPr lang="zh-CN" altLang="en-US" sz="3200" dirty="0"/>
              <a:t>异常、中断与</a:t>
            </a:r>
            <a:r>
              <a:rPr lang="en-US" altLang="zh-CN" sz="3200" dirty="0"/>
              <a:t>I/O</a:t>
            </a:r>
          </a:p>
          <a:p>
            <a:endParaRPr lang="zh-CN" altLang="en-US" sz="3200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995674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54468" y="2879833"/>
            <a:ext cx="7683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幼圆" panose="02010509060101010101" pitchFamily="49" charset="-122"/>
                <a:ea typeface="幼圆" panose="02010509060101010101" pitchFamily="49" charset="-122"/>
              </a:rPr>
              <a:t>如何编写软件模拟一台计算机？</a:t>
            </a:r>
          </a:p>
        </p:txBody>
      </p:sp>
    </p:spTree>
    <p:extLst>
      <p:ext uri="{BB962C8B-B14F-4D97-AF65-F5344CB8AC3E}">
        <p14:creationId xmlns:p14="http://schemas.microsoft.com/office/powerpoint/2010/main" val="603442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0" y="3522740"/>
            <a:ext cx="3438886" cy="21162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09800" y="1407048"/>
            <a:ext cx="811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幼圆" panose="02010509060101010101" pitchFamily="49" charset="-122"/>
                <a:ea typeface="幼圆" panose="02010509060101010101" pitchFamily="49" charset="-122"/>
              </a:rPr>
              <a:t>可以使用软件模拟一台计算机！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96" y="2484409"/>
            <a:ext cx="1495916" cy="14959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5" y="2648598"/>
            <a:ext cx="1197858" cy="11978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87218" y="5488020"/>
            <a:ext cx="300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模拟</a:t>
            </a:r>
            <a:r>
              <a:rPr lang="en-US" altLang="zh-CN" sz="4000" dirty="0">
                <a:latin typeface="幼圆" panose="02010509060101010101" pitchFamily="49" charset="-122"/>
                <a:ea typeface="幼圆" panose="02010509060101010101" pitchFamily="49" charset="-122"/>
              </a:rPr>
              <a:t>PC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25" y="2837294"/>
            <a:ext cx="2018315" cy="2018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42503" y="5488020"/>
            <a:ext cx="300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模拟手机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85" y="3032538"/>
            <a:ext cx="2893094" cy="162782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201952" y="5488020"/>
            <a:ext cx="3779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模拟游戏机</a:t>
            </a:r>
          </a:p>
        </p:txBody>
      </p:sp>
    </p:spTree>
    <p:extLst>
      <p:ext uri="{BB962C8B-B14F-4D97-AF65-F5344CB8AC3E}">
        <p14:creationId xmlns:p14="http://schemas.microsoft.com/office/powerpoint/2010/main" val="179673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课程基本信息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/>
              <a:t>在线实验平台的使用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PA</a:t>
            </a:r>
            <a:r>
              <a:rPr lang="zh-CN" altLang="en-US" dirty="0"/>
              <a:t>课程内容和原理简介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4583096" y="698333"/>
            <a:ext cx="2186151" cy="29008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51" y="3599187"/>
            <a:ext cx="2358621" cy="2358621"/>
          </a:xfrm>
          <a:prstGeom prst="rect">
            <a:avLst/>
          </a:prstGeom>
        </p:spPr>
      </p:pic>
      <p:cxnSp>
        <p:nvCxnSpPr>
          <p:cNvPr id="11" name="曲线连接符 10"/>
          <p:cNvCxnSpPr>
            <a:stCxn id="7" idx="1"/>
            <a:endCxn id="8" idx="0"/>
          </p:cNvCxnSpPr>
          <p:nvPr/>
        </p:nvCxnSpPr>
        <p:spPr>
          <a:xfrm rot="10800000" flipV="1">
            <a:off x="3034862" y="2148759"/>
            <a:ext cx="1548234" cy="1450427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7" idx="3"/>
          </p:cNvCxnSpPr>
          <p:nvPr/>
        </p:nvCxnSpPr>
        <p:spPr>
          <a:xfrm>
            <a:off x="6769247" y="2148760"/>
            <a:ext cx="1644095" cy="1450427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263062" y="4424554"/>
            <a:ext cx="300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真机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850821" y="4424554"/>
            <a:ext cx="234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模拟器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743074" y="1216609"/>
            <a:ext cx="300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n-ea"/>
              </a:rPr>
              <a:t>同样的软件</a:t>
            </a:r>
            <a:endParaRPr lang="zh-CN" altLang="en-US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14" y="3855778"/>
            <a:ext cx="2784107" cy="18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08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4776740" cy="719777"/>
          </a:xfrm>
        </p:spPr>
        <p:txBody>
          <a:bodyPr/>
          <a:lstStyle/>
          <a:p>
            <a:r>
              <a:rPr lang="zh-CN" altLang="en-US" dirty="0"/>
              <a:t>从机器的视角来看软件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4485" y="2797914"/>
            <a:ext cx="5096599" cy="267765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/>
              <a:t>#include&lt;stdio.h&gt;</a:t>
            </a:r>
          </a:p>
          <a:p>
            <a:endParaRPr lang="zh-CN" altLang="en-US" sz="2800" dirty="0"/>
          </a:p>
          <a:p>
            <a:r>
              <a:rPr lang="zh-CN" altLang="en-US" sz="2800" dirty="0"/>
              <a:t>int main() {</a:t>
            </a:r>
          </a:p>
          <a:p>
            <a:r>
              <a:rPr lang="zh-CN" altLang="en-US" sz="2800" dirty="0"/>
              <a:t>	printf("Hello World!\n");</a:t>
            </a:r>
          </a:p>
          <a:p>
            <a:r>
              <a:rPr lang="zh-CN" altLang="en-US" sz="2800" dirty="0"/>
              <a:t>	return 0;</a:t>
            </a:r>
          </a:p>
          <a:p>
            <a:r>
              <a:rPr lang="zh-CN" altLang="en-US" sz="2800" dirty="0"/>
              <a:t>}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59203" y="2110753"/>
            <a:ext cx="3861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hello_world.c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7108370" y="2525980"/>
            <a:ext cx="4987743" cy="32215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–o </a:t>
            </a:r>
            <a:r>
              <a:rPr lang="en-US" altLang="zh-CN" sz="2400" dirty="0" err="1"/>
              <a:t>hello_world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hello_world.c</a:t>
            </a:r>
            <a:endParaRPr lang="en-US" altLang="zh-CN" sz="2400" dirty="0"/>
          </a:p>
          <a:p>
            <a:pPr>
              <a:lnSpc>
                <a:spcPct val="300000"/>
              </a:lnSpc>
            </a:pPr>
            <a:r>
              <a:rPr lang="en-US" altLang="zh-CN" sz="2400" dirty="0"/>
              <a:t>$ ./</a:t>
            </a:r>
            <a:r>
              <a:rPr lang="en-US" altLang="zh-CN" sz="2400" dirty="0" err="1"/>
              <a:t>hello_world</a:t>
            </a:r>
            <a:endParaRPr lang="en-US" altLang="zh-CN" sz="2400" dirty="0"/>
          </a:p>
          <a:p>
            <a:pPr>
              <a:lnSpc>
                <a:spcPct val="300000"/>
              </a:lnSpc>
            </a:pPr>
            <a:r>
              <a:rPr lang="en-US" altLang="zh-CN" sz="2400" dirty="0"/>
              <a:t>Hello World!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614940" y="2971803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编译得到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可执行文件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14940" y="4014780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机器运行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可执行文件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14940" y="5121627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得到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执行结果</a:t>
            </a:r>
          </a:p>
        </p:txBody>
      </p:sp>
    </p:spTree>
    <p:extLst>
      <p:ext uri="{BB962C8B-B14F-4D97-AF65-F5344CB8AC3E}">
        <p14:creationId xmlns:p14="http://schemas.microsoft.com/office/powerpoint/2010/main" val="162231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4776740" cy="719777"/>
          </a:xfrm>
        </p:spPr>
        <p:txBody>
          <a:bodyPr/>
          <a:lstStyle/>
          <a:p>
            <a:r>
              <a:rPr lang="zh-CN" altLang="en-US" dirty="0"/>
              <a:t>从机器的视角来看软件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4485" y="2797914"/>
            <a:ext cx="5096599" cy="267765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/>
              <a:t>#include&lt;stdio.h&gt;</a:t>
            </a:r>
          </a:p>
          <a:p>
            <a:endParaRPr lang="zh-CN" altLang="en-US" sz="2800" dirty="0"/>
          </a:p>
          <a:p>
            <a:r>
              <a:rPr lang="zh-CN" altLang="en-US" sz="2800" dirty="0"/>
              <a:t>int main() {</a:t>
            </a:r>
          </a:p>
          <a:p>
            <a:r>
              <a:rPr lang="zh-CN" altLang="en-US" sz="2800" dirty="0"/>
              <a:t>	printf("Hello World!\n");</a:t>
            </a:r>
          </a:p>
          <a:p>
            <a:r>
              <a:rPr lang="zh-CN" altLang="en-US" sz="2800" dirty="0"/>
              <a:t>	return 0;</a:t>
            </a:r>
          </a:p>
          <a:p>
            <a:r>
              <a:rPr lang="zh-CN" altLang="en-US" sz="2800" dirty="0"/>
              <a:t>}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59203" y="2110753"/>
            <a:ext cx="3861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hello_world.c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7108370" y="2525980"/>
            <a:ext cx="4987743" cy="32215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–o </a:t>
            </a:r>
            <a:r>
              <a:rPr lang="en-US" altLang="zh-CN" sz="2400" dirty="0" err="1"/>
              <a:t>hello_world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hello_world.c</a:t>
            </a:r>
            <a:endParaRPr lang="en-US" altLang="zh-CN" sz="2400" dirty="0"/>
          </a:p>
          <a:p>
            <a:pPr>
              <a:lnSpc>
                <a:spcPct val="300000"/>
              </a:lnSpc>
            </a:pPr>
            <a:r>
              <a:rPr lang="en-US" altLang="zh-CN" sz="2400" dirty="0"/>
              <a:t>$ ./</a:t>
            </a:r>
            <a:r>
              <a:rPr lang="en-US" altLang="zh-CN" sz="2400" dirty="0" err="1"/>
              <a:t>hello_world</a:t>
            </a:r>
            <a:endParaRPr lang="en-US" altLang="zh-CN" sz="2400" dirty="0"/>
          </a:p>
          <a:p>
            <a:pPr>
              <a:lnSpc>
                <a:spcPct val="300000"/>
              </a:lnSpc>
            </a:pPr>
            <a:r>
              <a:rPr lang="en-US" altLang="zh-CN" sz="2400" dirty="0"/>
              <a:t>Hello World!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614940" y="2971803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编译得到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可执行文件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14940" y="4014780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机器运行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可执行文件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14940" y="5121627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得到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执行结果</a:t>
            </a:r>
          </a:p>
        </p:txBody>
      </p:sp>
      <p:sp>
        <p:nvSpPr>
          <p:cNvPr id="10" name="椭圆 9"/>
          <p:cNvSpPr/>
          <p:nvPr/>
        </p:nvSpPr>
        <p:spPr>
          <a:xfrm>
            <a:off x="7367752" y="3920359"/>
            <a:ext cx="1965434" cy="98797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333186" y="4428377"/>
            <a:ext cx="1334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软件</a:t>
            </a:r>
          </a:p>
        </p:txBody>
      </p:sp>
    </p:spTree>
    <p:extLst>
      <p:ext uri="{BB962C8B-B14F-4D97-AF65-F5344CB8AC3E}">
        <p14:creationId xmlns:p14="http://schemas.microsoft.com/office/powerpoint/2010/main" val="1672482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4776740" cy="719777"/>
          </a:xfrm>
        </p:spPr>
        <p:txBody>
          <a:bodyPr/>
          <a:lstStyle/>
          <a:p>
            <a:r>
              <a:rPr lang="zh-CN" altLang="en-US" dirty="0"/>
              <a:t>从机器的视角来看软件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029401" y="496610"/>
            <a:ext cx="5353302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–c –o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hello_world.S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 err="1"/>
              <a:t>hexdump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| less</a:t>
            </a:r>
          </a:p>
        </p:txBody>
      </p:sp>
      <p:sp>
        <p:nvSpPr>
          <p:cNvPr id="16" name="矩形 15"/>
          <p:cNvSpPr/>
          <p:nvPr/>
        </p:nvSpPr>
        <p:spPr>
          <a:xfrm>
            <a:off x="4478175" y="2555248"/>
            <a:ext cx="6507805" cy="2862322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0000000 457f 464c 0101 0001 0000 0000 0000 0000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0000010 0001 0003 0001 0000 0000 0000 0000 0000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0000020 02fc 0000 0000 0000 0034 0000 0000 0028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0000030 000f 000e 0001 0000 0007 0000 4c8d 0424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0000040 e483 fff0 fc71 8955 53e5 e851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0000050 0105 0000 8300 0cec 908d 0000 0000 8952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0000060 e8c3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r>
              <a:rPr lang="en-US" altLang="zh-CN" dirty="0">
                <a:latin typeface="Consolas" panose="020B0609020204030204" pitchFamily="49" charset="0"/>
              </a:rPr>
              <a:t> c483 b810 0000 0000 658d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0000070 59f8 5d5b 618d c3fc 6548 6c6c 206f 6f57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0000080 6c72 2164 8b00 2404 00c3 4347 3a43 2820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0000090 6544 6962 6e61 3620 332e 302e 312d 2938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92080" y="1843745"/>
            <a:ext cx="511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hello_world.o</a:t>
            </a:r>
            <a:r>
              <a:rPr lang="en-US" altLang="zh-CN" sz="3200" dirty="0"/>
              <a:t>  </a:t>
            </a:r>
            <a:r>
              <a:rPr lang="zh-CN" altLang="en-US" sz="3200" dirty="0"/>
              <a:t>查看其内容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478175" y="5890619"/>
            <a:ext cx="640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偏移量                                         数据，两字节一组，小端</a:t>
            </a:r>
          </a:p>
        </p:txBody>
      </p:sp>
      <p:sp>
        <p:nvSpPr>
          <p:cNvPr id="19" name="右大括号 18"/>
          <p:cNvSpPr/>
          <p:nvPr/>
        </p:nvSpPr>
        <p:spPr>
          <a:xfrm rot="5400000">
            <a:off x="7896705" y="3199209"/>
            <a:ext cx="267531" cy="483124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4485" y="2797914"/>
            <a:ext cx="3333115" cy="1569660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dirty="0"/>
              <a:t>#include&lt;stdio.h&gt;</a:t>
            </a:r>
          </a:p>
          <a:p>
            <a:endParaRPr lang="zh-CN" altLang="en-US" sz="1600" dirty="0"/>
          </a:p>
          <a:p>
            <a:r>
              <a:rPr lang="zh-CN" altLang="en-US" sz="1600" dirty="0"/>
              <a:t>int main() {</a:t>
            </a:r>
          </a:p>
          <a:p>
            <a:r>
              <a:rPr lang="zh-CN" altLang="en-US" sz="1600" dirty="0"/>
              <a:t>	printf("Hello World!\n");</a:t>
            </a:r>
          </a:p>
          <a:p>
            <a:r>
              <a:rPr lang="zh-CN" altLang="en-US" sz="1600" dirty="0"/>
              <a:t>	return 0;</a:t>
            </a:r>
          </a:p>
          <a:p>
            <a:r>
              <a:rPr lang="zh-CN" altLang="en-US" sz="1600" dirty="0"/>
              <a:t>}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-101431" y="2130880"/>
            <a:ext cx="3861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hello_world.c</a:t>
            </a:r>
            <a:endParaRPr lang="zh-CN" altLang="en-US" sz="3200" dirty="0"/>
          </a:p>
        </p:txBody>
      </p:sp>
      <p:cxnSp>
        <p:nvCxnSpPr>
          <p:cNvPr id="23" name="肘形连接符 22"/>
          <p:cNvCxnSpPr>
            <a:stCxn id="20" idx="2"/>
          </p:cNvCxnSpPr>
          <p:nvPr/>
        </p:nvCxnSpPr>
        <p:spPr>
          <a:xfrm rot="16200000" flipH="1">
            <a:off x="3005887" y="3352729"/>
            <a:ext cx="383102" cy="2412791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469931" y="4836511"/>
            <a:ext cx="90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/>
                </a:solidFill>
              </a:rPr>
              <a:t>编译</a:t>
            </a:r>
          </a:p>
        </p:txBody>
      </p:sp>
    </p:spTree>
    <p:extLst>
      <p:ext uri="{BB962C8B-B14F-4D97-AF65-F5344CB8AC3E}">
        <p14:creationId xmlns:p14="http://schemas.microsoft.com/office/powerpoint/2010/main" val="2064448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05600" y="601595"/>
            <a:ext cx="548640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–c –o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hello_world.S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 err="1"/>
              <a:t>objdump</a:t>
            </a:r>
            <a:r>
              <a:rPr lang="en-US" altLang="zh-CN" sz="2400" dirty="0"/>
              <a:t> -d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| less</a:t>
            </a:r>
          </a:p>
        </p:txBody>
      </p:sp>
      <p:sp>
        <p:nvSpPr>
          <p:cNvPr id="9" name="矩形 8"/>
          <p:cNvSpPr/>
          <p:nvPr/>
        </p:nvSpPr>
        <p:spPr>
          <a:xfrm>
            <a:off x="4619827" y="2444539"/>
            <a:ext cx="7524346" cy="3970318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hello_world.o</a:t>
            </a:r>
            <a:r>
              <a:rPr lang="en-US" altLang="zh-CN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),%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7:  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71 fc                </a:t>
            </a:r>
            <a:r>
              <a:rPr lang="en-US" altLang="zh-CN" dirty="0" err="1">
                <a:latin typeface="Consolas" panose="020B0609020204030204" pitchFamily="49" charset="0"/>
              </a:rPr>
              <a:t>pushl</a:t>
            </a:r>
            <a:r>
              <a:rPr lang="en-US" altLang="zh-CN" dirty="0">
                <a:latin typeface="Consolas" panose="020B0609020204030204" pitchFamily="49" charset="0"/>
              </a:rPr>
              <a:t>  -0x4(%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dirty="0" err="1">
                <a:latin typeface="Consolas" panose="020B0609020204030204" pitchFamily="49" charset="0"/>
              </a:rPr>
              <a:t>mov</a:t>
            </a:r>
            <a:r>
              <a:rPr lang="en-US" altLang="zh-CN" dirty="0">
                <a:latin typeface="Consolas" panose="020B0609020204030204" pitchFamily="49" charset="0"/>
              </a:rPr>
              <a:t>    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,%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f:   e8 fc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41775" y="1749320"/>
            <a:ext cx="5302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hello_world.o</a:t>
            </a:r>
            <a:r>
              <a:rPr lang="en-US" altLang="zh-CN" sz="3200" dirty="0"/>
              <a:t>  </a:t>
            </a:r>
            <a:r>
              <a:rPr lang="zh-CN" altLang="en-US" sz="3200" dirty="0"/>
              <a:t>反汇编其内容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110429" y="124620"/>
            <a:ext cx="6507805" cy="203132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0000030 000f 000e 0001 0000 0007 0000 4c8d 0424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0000040 e483 fff0 fc71 8955 53e5 e851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0000050 0105 0000 8300 0cec 908d 0000 0000 8952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0000060 e8c3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r>
              <a:rPr lang="en-US" altLang="zh-CN" dirty="0">
                <a:latin typeface="Consolas" panose="020B0609020204030204" pitchFamily="49" charset="0"/>
              </a:rPr>
              <a:t> c483 b810 0000 0000 658d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0000070 59f8 5d5b 618d c3fc 6548 6c6c 206f 6f57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0000080 6c72 2164 8b00 2404 00c3 4347 3a43 2820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0000090 6544 6962 6e61 3620 332e 302e 312d 2938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7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05600" y="601595"/>
            <a:ext cx="548640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–c –o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hello_world.S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 err="1"/>
              <a:t>objdump</a:t>
            </a:r>
            <a:r>
              <a:rPr lang="en-US" altLang="zh-CN" sz="2400" dirty="0"/>
              <a:t> -d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| less</a:t>
            </a:r>
          </a:p>
        </p:txBody>
      </p:sp>
      <p:sp>
        <p:nvSpPr>
          <p:cNvPr id="9" name="矩形 8"/>
          <p:cNvSpPr/>
          <p:nvPr/>
        </p:nvSpPr>
        <p:spPr>
          <a:xfrm>
            <a:off x="4619827" y="2444539"/>
            <a:ext cx="7524346" cy="3970318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hello_world.o</a:t>
            </a:r>
            <a:r>
              <a:rPr lang="en-US" altLang="zh-CN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),%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7:  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71 fc                </a:t>
            </a:r>
            <a:r>
              <a:rPr lang="en-US" altLang="zh-CN" dirty="0" err="1">
                <a:latin typeface="Consolas" panose="020B0609020204030204" pitchFamily="49" charset="0"/>
              </a:rPr>
              <a:t>pushl</a:t>
            </a:r>
            <a:r>
              <a:rPr lang="en-US" altLang="zh-CN" dirty="0">
                <a:latin typeface="Consolas" panose="020B0609020204030204" pitchFamily="49" charset="0"/>
              </a:rPr>
              <a:t>  -0x4(%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dirty="0" err="1">
                <a:latin typeface="Consolas" panose="020B0609020204030204" pitchFamily="49" charset="0"/>
              </a:rPr>
              <a:t>mov</a:t>
            </a:r>
            <a:r>
              <a:rPr lang="en-US" altLang="zh-CN" dirty="0">
                <a:latin typeface="Consolas" panose="020B0609020204030204" pitchFamily="49" charset="0"/>
              </a:rPr>
              <a:t>    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,%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f:   e8 fc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41775" y="1749320"/>
            <a:ext cx="5302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hello_world.o</a:t>
            </a:r>
            <a:r>
              <a:rPr lang="en-US" altLang="zh-CN" sz="3200" dirty="0"/>
              <a:t>  </a:t>
            </a:r>
            <a:r>
              <a:rPr lang="zh-CN" altLang="en-US" sz="3200" dirty="0"/>
              <a:t>反汇编其内容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110429" y="124620"/>
            <a:ext cx="6507805" cy="203132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0000030 000f 000e 0001 0000 0007 0000 4c8d 0424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0000040 e483 fff0 fc71 8955 53e5 e851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0000050 0105 0000 8300 0cec 908d 0000 0000 8952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0000060 e8c3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r>
              <a:rPr lang="en-US" altLang="zh-CN" dirty="0">
                <a:latin typeface="Consolas" panose="020B0609020204030204" pitchFamily="49" charset="0"/>
              </a:rPr>
              <a:t> c483 b810 0000 0000 658d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0000070 59f8 5d5b 618d c3fc 6548 6c6c 206f 6f57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0000080 6c72 2164 8b00 2404 00c3 4347 3a43 2820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0000090 6544 6962 6e61 3620 332e 302e 312d 2938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29352" y="124620"/>
            <a:ext cx="1198179" cy="3378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96910" y="4091863"/>
            <a:ext cx="1742090" cy="3378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222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05600" y="601595"/>
            <a:ext cx="548640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–c –o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hello_world.S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 err="1"/>
              <a:t>objdump</a:t>
            </a:r>
            <a:r>
              <a:rPr lang="en-US" altLang="zh-CN" sz="2400" dirty="0"/>
              <a:t> -d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| less</a:t>
            </a:r>
          </a:p>
        </p:txBody>
      </p:sp>
      <p:sp>
        <p:nvSpPr>
          <p:cNvPr id="9" name="矩形 8"/>
          <p:cNvSpPr/>
          <p:nvPr/>
        </p:nvSpPr>
        <p:spPr>
          <a:xfrm>
            <a:off x="4619827" y="2444539"/>
            <a:ext cx="7524346" cy="3970318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hello_world.o</a:t>
            </a:r>
            <a:r>
              <a:rPr lang="en-US" altLang="zh-CN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),%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7:  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71 fc                </a:t>
            </a:r>
            <a:r>
              <a:rPr lang="en-US" altLang="zh-CN" dirty="0" err="1">
                <a:latin typeface="Consolas" panose="020B0609020204030204" pitchFamily="49" charset="0"/>
              </a:rPr>
              <a:t>pushl</a:t>
            </a:r>
            <a:r>
              <a:rPr lang="en-US" altLang="zh-CN" dirty="0">
                <a:latin typeface="Consolas" panose="020B0609020204030204" pitchFamily="49" charset="0"/>
              </a:rPr>
              <a:t>  -0x4(%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dirty="0" err="1">
                <a:latin typeface="Consolas" panose="020B0609020204030204" pitchFamily="49" charset="0"/>
              </a:rPr>
              <a:t>mov</a:t>
            </a:r>
            <a:r>
              <a:rPr lang="en-US" altLang="zh-CN" dirty="0">
                <a:latin typeface="Consolas" panose="020B0609020204030204" pitchFamily="49" charset="0"/>
              </a:rPr>
              <a:t>    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,%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f:   e8 fc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41775" y="1749320"/>
            <a:ext cx="5302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hello_world.o</a:t>
            </a:r>
            <a:r>
              <a:rPr lang="en-US" altLang="zh-CN" sz="3200" dirty="0"/>
              <a:t>  </a:t>
            </a:r>
            <a:r>
              <a:rPr lang="zh-CN" altLang="en-US" sz="3200" dirty="0"/>
              <a:t>反汇编其内容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110429" y="124620"/>
            <a:ext cx="6507805" cy="203132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0000030 000f 000e 0001 0000 0007 0000 4c8d 0424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0000040 e483 fff0 fc71 8955 53e5 e851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0000050 0105 0000 8300 0cec 908d 0000 0000 8952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0000060 e8c3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r>
              <a:rPr lang="en-US" altLang="zh-CN" dirty="0">
                <a:latin typeface="Consolas" panose="020B0609020204030204" pitchFamily="49" charset="0"/>
              </a:rPr>
              <a:t> c483 b810 0000 0000 658d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0000070 59f8 5d5b 618d c3fc 6548 6c6c 206f 6f57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0000080 6c72 2164 8b00 2404 00c3 4347 3a43 2820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0000090 6544 6962 6e61 3620 332e 302e 312d 2938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29352" y="124620"/>
            <a:ext cx="1198179" cy="3378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96910" y="4091863"/>
            <a:ext cx="1742090" cy="3378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409186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</a:rPr>
              <a:t>交给机器执行的就是指令的序列</a:t>
            </a:r>
          </a:p>
        </p:txBody>
      </p:sp>
      <p:sp>
        <p:nvSpPr>
          <p:cNvPr id="13" name="矩形 12"/>
          <p:cNvSpPr/>
          <p:nvPr/>
        </p:nvSpPr>
        <p:spPr>
          <a:xfrm>
            <a:off x="8455572" y="4091863"/>
            <a:ext cx="3294994" cy="2322994"/>
          </a:xfrm>
          <a:prstGeom prst="rect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肘形连接符 13"/>
          <p:cNvCxnSpPr>
            <a:stCxn id="3" idx="0"/>
            <a:endCxn id="13" idx="0"/>
          </p:cNvCxnSpPr>
          <p:nvPr/>
        </p:nvCxnSpPr>
        <p:spPr>
          <a:xfrm rot="5400000" flipH="1" flipV="1">
            <a:off x="6156434" y="145229"/>
            <a:ext cx="12700" cy="7893269"/>
          </a:xfrm>
          <a:prstGeom prst="bentConnector3">
            <a:avLst>
              <a:gd name="adj1" fmla="val 7841378"/>
            </a:avLst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315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3731173" y="176448"/>
            <a:ext cx="2186151" cy="29008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79" y="4044330"/>
            <a:ext cx="2358621" cy="23586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17324" y="288047"/>
            <a:ext cx="5002339" cy="2677656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12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),%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7:  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pushl</a:t>
            </a:r>
            <a:r>
              <a:rPr lang="en-US" altLang="zh-CN" sz="1200" dirty="0">
                <a:latin typeface="Consolas" panose="020B0609020204030204" pitchFamily="49" charset="0"/>
              </a:rPr>
              <a:t>  -0x4(%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r>
              <a:rPr lang="en-US" altLang="zh-CN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mov</a:t>
            </a:r>
            <a:r>
              <a:rPr lang="en-US" altLang="zh-CN" sz="1200" dirty="0">
                <a:latin typeface="Consolas" panose="020B0609020204030204" pitchFamily="49" charset="0"/>
              </a:rPr>
              <a:t>    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,%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f:   e8 fc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585545" y="3509994"/>
            <a:ext cx="9493468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0284" y="3671044"/>
            <a:ext cx="5506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指令集体系结构</a:t>
            </a:r>
            <a:endParaRPr lang="en-US" altLang="zh-CN" sz="2800" b="1" dirty="0"/>
          </a:p>
          <a:p>
            <a:pPr algn="r"/>
            <a:r>
              <a:rPr lang="en-US" altLang="zh-CN" sz="2800" b="1" dirty="0"/>
              <a:t>Instruction Set Architecture, ISA</a:t>
            </a:r>
            <a:endParaRPr lang="zh-CN" altLang="en-US" sz="2800" b="1" dirty="0"/>
          </a:p>
        </p:txBody>
      </p:sp>
      <p:sp>
        <p:nvSpPr>
          <p:cNvPr id="15" name="下箭头 14"/>
          <p:cNvSpPr/>
          <p:nvPr/>
        </p:nvSpPr>
        <p:spPr>
          <a:xfrm>
            <a:off x="10628586" y="1531820"/>
            <a:ext cx="1450427" cy="1775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编写</a:t>
            </a:r>
          </a:p>
        </p:txBody>
      </p:sp>
      <p:sp>
        <p:nvSpPr>
          <p:cNvPr id="18" name="上箭头 17"/>
          <p:cNvSpPr/>
          <p:nvPr/>
        </p:nvSpPr>
        <p:spPr>
          <a:xfrm>
            <a:off x="10628586" y="3713099"/>
            <a:ext cx="1450427" cy="17762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实现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00284" y="2749910"/>
            <a:ext cx="383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软硬件遵守共同的规范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60331" y="5431454"/>
            <a:ext cx="505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用硬件实现</a:t>
            </a:r>
            <a:r>
              <a:rPr lang="en-US" altLang="zh-CN" sz="2800" b="1" dirty="0"/>
              <a:t>ISA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8048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3731173" y="176448"/>
            <a:ext cx="2186151" cy="29008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17324" y="288047"/>
            <a:ext cx="5002339" cy="2677656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12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),%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7:  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pushl</a:t>
            </a:r>
            <a:r>
              <a:rPr lang="en-US" altLang="zh-CN" sz="1200" dirty="0">
                <a:latin typeface="Consolas" panose="020B0609020204030204" pitchFamily="49" charset="0"/>
              </a:rPr>
              <a:t>  -0x4(%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r>
              <a:rPr lang="en-US" altLang="zh-CN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mov</a:t>
            </a:r>
            <a:r>
              <a:rPr lang="en-US" altLang="zh-CN" sz="1200" dirty="0">
                <a:latin typeface="Consolas" panose="020B0609020204030204" pitchFamily="49" charset="0"/>
              </a:rPr>
              <a:t>    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,%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f:   e8 fc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585545" y="3509994"/>
            <a:ext cx="9493468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0284" y="3671044"/>
            <a:ext cx="5506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指令集体系结构</a:t>
            </a:r>
            <a:endParaRPr lang="en-US" altLang="zh-CN" sz="2800" b="1" dirty="0"/>
          </a:p>
          <a:p>
            <a:pPr algn="r"/>
            <a:r>
              <a:rPr lang="en-US" altLang="zh-CN" sz="2800" b="1" dirty="0"/>
              <a:t>Instruction Set Architecture, ISA</a:t>
            </a:r>
            <a:endParaRPr lang="zh-CN" altLang="en-US" sz="2800" b="1" dirty="0"/>
          </a:p>
        </p:txBody>
      </p:sp>
      <p:sp>
        <p:nvSpPr>
          <p:cNvPr id="15" name="下箭头 14"/>
          <p:cNvSpPr/>
          <p:nvPr/>
        </p:nvSpPr>
        <p:spPr>
          <a:xfrm>
            <a:off x="10628586" y="1531820"/>
            <a:ext cx="1450427" cy="1775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编写</a:t>
            </a:r>
          </a:p>
        </p:txBody>
      </p:sp>
      <p:sp>
        <p:nvSpPr>
          <p:cNvPr id="18" name="上箭头 17"/>
          <p:cNvSpPr/>
          <p:nvPr/>
        </p:nvSpPr>
        <p:spPr>
          <a:xfrm>
            <a:off x="10628586" y="3713099"/>
            <a:ext cx="1450427" cy="17762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实现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00284" y="2749910"/>
            <a:ext cx="383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软硬件遵守共同的规范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14" y="3855778"/>
            <a:ext cx="3072209" cy="20883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60331" y="5431454"/>
            <a:ext cx="505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替换</a:t>
            </a:r>
            <a:r>
              <a:rPr lang="en-US" altLang="zh-CN" sz="2800" b="1" dirty="0"/>
              <a:t>ISA</a:t>
            </a:r>
            <a:r>
              <a:rPr lang="zh-CN" altLang="en-US" sz="2800" b="1" dirty="0"/>
              <a:t>实现方案，用软件模拟</a:t>
            </a:r>
          </a:p>
        </p:txBody>
      </p:sp>
    </p:spTree>
    <p:extLst>
      <p:ext uri="{BB962C8B-B14F-4D97-AF65-F5344CB8AC3E}">
        <p14:creationId xmlns:p14="http://schemas.microsoft.com/office/powerpoint/2010/main" val="3699722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1772" y="1195758"/>
            <a:ext cx="5723558" cy="4651753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/>
        </p:nvSpPr>
        <p:spPr>
          <a:xfrm>
            <a:off x="8357435" y="3336968"/>
            <a:ext cx="369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ISA</a:t>
            </a:r>
            <a:r>
              <a:rPr lang="zh-CN" altLang="en-US" sz="2400" dirty="0">
                <a:solidFill>
                  <a:srgbClr val="FF0000"/>
                </a:solidFill>
              </a:rPr>
              <a:t>屏蔽了底层的所有细节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44" y="3798633"/>
            <a:ext cx="3072209" cy="20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7350" y="1291359"/>
            <a:ext cx="3912624" cy="1553441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在线实验平台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990600" y="1424709"/>
            <a:ext cx="3549650" cy="98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上课时间地点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467350" y="2967759"/>
            <a:ext cx="5994400" cy="15534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助教（都在</a:t>
            </a:r>
            <a:r>
              <a:rPr lang="en-US" altLang="zh-CN" dirty="0"/>
              <a:t>QQ</a:t>
            </a:r>
            <a:r>
              <a:rPr lang="zh-CN" altLang="en-US" dirty="0"/>
              <a:t>群）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467350" y="4596064"/>
            <a:ext cx="5994400" cy="15534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以前学期的视频</a:t>
            </a:r>
          </a:p>
        </p:txBody>
      </p:sp>
      <p:sp>
        <p:nvSpPr>
          <p:cNvPr id="10" name="矩形 9"/>
          <p:cNvSpPr/>
          <p:nvPr/>
        </p:nvSpPr>
        <p:spPr>
          <a:xfrm>
            <a:off x="2765425" y="5372784"/>
            <a:ext cx="90170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5"/>
                </a:solidFill>
                <a:hlinkClick r:id="rId2"/>
              </a:rPr>
              <a:t>https://space.bilibili.com/284613991/channel/detail?cid=103368</a:t>
            </a:r>
            <a:endParaRPr lang="en-US" altLang="zh-CN" sz="24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5"/>
                </a:solidFill>
                <a:hlinkClick r:id="rId3"/>
              </a:rPr>
              <a:t>https://box.nju.edu.cn/d/20fa8f3141f44f11938a/</a:t>
            </a:r>
            <a:endParaRPr lang="en-US" altLang="zh-CN" sz="2400" dirty="0">
              <a:solidFill>
                <a:schemeClr val="accent5"/>
              </a:solidFill>
            </a:endParaRPr>
          </a:p>
          <a:p>
            <a:endParaRPr lang="en-US" altLang="zh-CN" sz="2400" dirty="0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8650" y="3619500"/>
            <a:ext cx="573405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</a:rPr>
              <a:t>王文（负责答疑）</a:t>
            </a:r>
            <a:endParaRPr lang="en-US" altLang="zh-CN" sz="2400" dirty="0">
              <a:solidFill>
                <a:schemeClr val="accent5"/>
              </a:solidFill>
            </a:endParaRPr>
          </a:p>
          <a:p>
            <a:r>
              <a:rPr lang="zh-CN" altLang="en-US" sz="2400" dirty="0">
                <a:solidFill>
                  <a:schemeClr val="accent5"/>
                </a:solidFill>
              </a:rPr>
              <a:t>庄宇乾（负责平台问题）</a:t>
            </a:r>
            <a:endParaRPr lang="en-US" altLang="zh-CN" sz="2400" dirty="0">
              <a:solidFill>
                <a:schemeClr val="accent5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5950" y="1765300"/>
            <a:ext cx="374269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/>
                </a:solidFill>
              </a:rPr>
              <a:t>http://114.212.10.200</a:t>
            </a:r>
          </a:p>
          <a:p>
            <a:r>
              <a:rPr lang="zh-CN" altLang="en-US" sz="2400" dirty="0">
                <a:solidFill>
                  <a:schemeClr val="accent5"/>
                </a:solidFill>
              </a:rPr>
              <a:t>使用方法接下来详细演示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47040" y="2743200"/>
            <a:ext cx="4541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周五，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5-6</a:t>
            </a:r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节，逸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B-403</a:t>
            </a:r>
          </a:p>
          <a:p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（前两周在线）</a:t>
            </a:r>
          </a:p>
        </p:txBody>
      </p:sp>
    </p:spTree>
    <p:extLst>
      <p:ext uri="{BB962C8B-B14F-4D97-AF65-F5344CB8AC3E}">
        <p14:creationId xmlns:p14="http://schemas.microsoft.com/office/powerpoint/2010/main" val="1586180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39510" y="954490"/>
            <a:ext cx="94277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game</a:t>
            </a:r>
            <a:r>
              <a:rPr lang="en-US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包含游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戏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关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代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码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include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PA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整体依赖的一些文件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├──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config.h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一些配置用的宏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trap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trap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相关定义，不可改动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kernel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一个微型操作系统内核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帮助编译和执行工程的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Makefile.git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git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有关的部分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NEMU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    </a:t>
            </a: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 // NEMU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入口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testcase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测试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用例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scripts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框架代码功能脚本，不可改动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libs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框架代码所使用的库，不可改动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1655674" y="28612"/>
            <a:ext cx="1052679" cy="1396824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3222171" y="654485"/>
            <a:ext cx="1905000" cy="7606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222171" y="834155"/>
            <a:ext cx="1905000" cy="16680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222171" y="1099129"/>
            <a:ext cx="1905000" cy="33531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76524" y="199572"/>
            <a:ext cx="99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软件</a:t>
            </a:r>
          </a:p>
        </p:txBody>
      </p:sp>
      <p:sp>
        <p:nvSpPr>
          <p:cNvPr id="24" name="矩形 23"/>
          <p:cNvSpPr/>
          <p:nvPr/>
        </p:nvSpPr>
        <p:spPr>
          <a:xfrm>
            <a:off x="545892" y="2200891"/>
            <a:ext cx="3201692" cy="138499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6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6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),%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7:  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pushl</a:t>
            </a:r>
            <a:r>
              <a:rPr lang="en-US" altLang="zh-CN" sz="600" dirty="0">
                <a:latin typeface="Consolas" panose="020B0609020204030204" pitchFamily="49" charset="0"/>
              </a:rPr>
              <a:t>  -0x4(%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r>
              <a:rPr lang="en-US" altLang="zh-CN" sz="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mov</a:t>
            </a:r>
            <a:r>
              <a:rPr lang="en-US" altLang="zh-CN" sz="600" dirty="0">
                <a:latin typeface="Consolas" panose="020B0609020204030204" pitchFamily="49" charset="0"/>
              </a:rPr>
              <a:t>    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,%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f:   e8 fc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5700" y="1714795"/>
            <a:ext cx="306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编译得到指令的序列</a:t>
            </a:r>
          </a:p>
        </p:txBody>
      </p:sp>
      <p:sp>
        <p:nvSpPr>
          <p:cNvPr id="28" name="下箭头 27"/>
          <p:cNvSpPr/>
          <p:nvPr/>
        </p:nvSpPr>
        <p:spPr>
          <a:xfrm>
            <a:off x="1923581" y="1358736"/>
            <a:ext cx="449505" cy="299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361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39510" y="954490"/>
            <a:ext cx="94277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game</a:t>
            </a:r>
            <a:r>
              <a:rPr lang="en-US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包含游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戏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关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代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码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include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PA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整体依赖的一些文件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├──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config.h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一些配置用的宏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trap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trap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相关定义，不可改动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kernel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一个微型操作系统内核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帮助编译和执行工程的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Makefile.git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git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有关的部分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NEMU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    </a:t>
            </a: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 // NEMU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入口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testcase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测试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用例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scripts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框架代码功能脚本，不可改动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libs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框架代码所使用的库，不可改动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1655674" y="28612"/>
            <a:ext cx="1052679" cy="1396824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3222171" y="654485"/>
            <a:ext cx="1905000" cy="7606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222171" y="834155"/>
            <a:ext cx="1905000" cy="16680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76524" y="199572"/>
            <a:ext cx="99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软件</a:t>
            </a:r>
          </a:p>
        </p:txBody>
      </p:sp>
      <p:sp>
        <p:nvSpPr>
          <p:cNvPr id="24" name="矩形 23"/>
          <p:cNvSpPr/>
          <p:nvPr/>
        </p:nvSpPr>
        <p:spPr>
          <a:xfrm>
            <a:off x="545892" y="2200891"/>
            <a:ext cx="3201692" cy="138499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6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6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),%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7:  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pushl</a:t>
            </a:r>
            <a:r>
              <a:rPr lang="en-US" altLang="zh-CN" sz="600" dirty="0">
                <a:latin typeface="Consolas" panose="020B0609020204030204" pitchFamily="49" charset="0"/>
              </a:rPr>
              <a:t>  -0x4(%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r>
              <a:rPr lang="en-US" altLang="zh-CN" sz="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mov</a:t>
            </a:r>
            <a:r>
              <a:rPr lang="en-US" altLang="zh-CN" sz="600" dirty="0">
                <a:latin typeface="Consolas" panose="020B0609020204030204" pitchFamily="49" charset="0"/>
              </a:rPr>
              <a:t>    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,%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f:   e8 fc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5700" y="1714795"/>
            <a:ext cx="306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编译得到指令的序列</a:t>
            </a:r>
          </a:p>
        </p:txBody>
      </p:sp>
      <p:sp>
        <p:nvSpPr>
          <p:cNvPr id="28" name="下箭头 27"/>
          <p:cNvSpPr/>
          <p:nvPr/>
        </p:nvSpPr>
        <p:spPr>
          <a:xfrm>
            <a:off x="1923581" y="1358736"/>
            <a:ext cx="449505" cy="299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15686" y="3771251"/>
            <a:ext cx="3858985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73086" y="383231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ISA: Intel i386</a:t>
            </a:r>
            <a:endParaRPr lang="zh-CN" altLang="en-US" sz="2400" b="1" dirty="0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222171" y="1099129"/>
            <a:ext cx="1905000" cy="33531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25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39510" y="954490"/>
            <a:ext cx="94277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game</a:t>
            </a:r>
            <a:r>
              <a:rPr lang="en-US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包含游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戏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关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代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码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include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PA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整体依赖的一些文件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├──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config.h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一些配置用的宏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trap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trap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相关定义，不可改动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kernel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一个微型操作系统内核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帮助编译和执行工程的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Makefile.git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git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有关的部分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NEMU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    </a:t>
            </a: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 // NEMU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入口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testcase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测试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用例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scripts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框架代码功能脚本，不可改动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libs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框架代码所使用的库，不可改动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1655674" y="28612"/>
            <a:ext cx="1052679" cy="139682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76524" y="199572"/>
            <a:ext cx="99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软件</a:t>
            </a:r>
          </a:p>
        </p:txBody>
      </p:sp>
      <p:sp>
        <p:nvSpPr>
          <p:cNvPr id="24" name="矩形 23"/>
          <p:cNvSpPr/>
          <p:nvPr/>
        </p:nvSpPr>
        <p:spPr>
          <a:xfrm>
            <a:off x="545892" y="2200891"/>
            <a:ext cx="3201692" cy="138499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6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6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),%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7:  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pushl</a:t>
            </a:r>
            <a:r>
              <a:rPr lang="en-US" altLang="zh-CN" sz="600" dirty="0">
                <a:latin typeface="Consolas" panose="020B0609020204030204" pitchFamily="49" charset="0"/>
              </a:rPr>
              <a:t>  -0x4(%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r>
              <a:rPr lang="en-US" altLang="zh-CN" sz="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mov</a:t>
            </a:r>
            <a:r>
              <a:rPr lang="en-US" altLang="zh-CN" sz="600" dirty="0">
                <a:latin typeface="Consolas" panose="020B0609020204030204" pitchFamily="49" charset="0"/>
              </a:rPr>
              <a:t>    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,%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f:   e8 fc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5700" y="1714795"/>
            <a:ext cx="306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编译得到指令的序列</a:t>
            </a:r>
          </a:p>
        </p:txBody>
      </p:sp>
      <p:sp>
        <p:nvSpPr>
          <p:cNvPr id="28" name="下箭头 27"/>
          <p:cNvSpPr/>
          <p:nvPr/>
        </p:nvSpPr>
        <p:spPr>
          <a:xfrm>
            <a:off x="1923581" y="1358736"/>
            <a:ext cx="449505" cy="299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15686" y="3771251"/>
            <a:ext cx="3858985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73086" y="383231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ISA: Intel i386</a:t>
            </a:r>
            <a:endParaRPr lang="zh-CN" altLang="en-US" sz="24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67" y="4211895"/>
            <a:ext cx="2358621" cy="2358621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3747585" y="3690257"/>
            <a:ext cx="1379586" cy="151311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927413" y="5195619"/>
            <a:ext cx="12365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模拟实现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63964" y="5529943"/>
            <a:ext cx="5057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可以解释执行</a:t>
            </a:r>
            <a:r>
              <a:rPr lang="en-US" altLang="zh-CN" sz="2800" dirty="0">
                <a:solidFill>
                  <a:srgbClr val="C00000"/>
                </a:solidFill>
              </a:rPr>
              <a:t>i386</a:t>
            </a:r>
            <a:r>
              <a:rPr lang="zh-CN" altLang="en-US" sz="2800" dirty="0">
                <a:solidFill>
                  <a:srgbClr val="C00000"/>
                </a:solidFill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12723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20900" y="1520212"/>
            <a:ext cx="52596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PA</a:t>
            </a:r>
            <a:r>
              <a:rPr lang="zh-CN" altLang="en-US" sz="3200" dirty="0"/>
              <a:t>分为四个大的阶段，每个大阶段又拆分为三个小阶段</a:t>
            </a:r>
            <a:endParaRPr lang="en-US" altLang="zh-CN" sz="32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1 - </a:t>
            </a:r>
            <a:r>
              <a:rPr lang="zh-CN" altLang="en-US" sz="2400" dirty="0"/>
              <a:t>数据的表示、存取和运算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2 - </a:t>
            </a:r>
            <a:r>
              <a:rPr lang="zh-CN" altLang="en-US" sz="2400" dirty="0"/>
              <a:t>程序的执行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3 - </a:t>
            </a:r>
            <a:r>
              <a:rPr lang="zh-CN" altLang="en-US" sz="2400" dirty="0"/>
              <a:t>存储管理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4 - </a:t>
            </a:r>
            <a:r>
              <a:rPr lang="zh-CN" altLang="en-US" sz="2400" dirty="0"/>
              <a:t>异常、中断与</a:t>
            </a:r>
            <a:r>
              <a:rPr lang="en-US" altLang="zh-CN" sz="2400" dirty="0"/>
              <a:t>I/O</a:t>
            </a:r>
          </a:p>
          <a:p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8252">
            <a:off x="1157483" y="4255176"/>
            <a:ext cx="834704" cy="8347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2" y="3504759"/>
            <a:ext cx="1012899" cy="754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9" y="5106724"/>
            <a:ext cx="977612" cy="839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1" y="5281278"/>
            <a:ext cx="487991" cy="4879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96000" y="1989238"/>
            <a:ext cx="8305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└──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cpu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memory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device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043057" y="3504759"/>
            <a:ext cx="1905000" cy="4685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268686" y="4126462"/>
            <a:ext cx="367937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974771" y="4672528"/>
            <a:ext cx="4049486" cy="11165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932714" y="5253205"/>
            <a:ext cx="3167743" cy="27206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0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20900" y="1520212"/>
            <a:ext cx="52596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PA</a:t>
            </a:r>
            <a:r>
              <a:rPr lang="zh-CN" altLang="en-US" sz="3200" dirty="0"/>
              <a:t>分为四个大的阶段，每个大阶段又拆分为三个小阶段</a:t>
            </a:r>
            <a:endParaRPr lang="en-US" altLang="zh-CN" sz="32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1 - </a:t>
            </a:r>
            <a:r>
              <a:rPr lang="zh-CN" altLang="en-US" sz="2400" dirty="0"/>
              <a:t>数据的表示、存取和运算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2 - </a:t>
            </a:r>
            <a:r>
              <a:rPr lang="zh-CN" altLang="en-US" sz="2400" dirty="0"/>
              <a:t>程序的执行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3 - </a:t>
            </a:r>
            <a:r>
              <a:rPr lang="zh-CN" altLang="en-US" sz="2400" dirty="0"/>
              <a:t>存储管理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4 - </a:t>
            </a:r>
            <a:r>
              <a:rPr lang="zh-CN" altLang="en-US" sz="2400" dirty="0"/>
              <a:t>异常、中断与</a:t>
            </a:r>
            <a:r>
              <a:rPr lang="en-US" altLang="zh-CN" sz="2400" dirty="0"/>
              <a:t>I/O</a:t>
            </a:r>
          </a:p>
          <a:p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8252">
            <a:off x="1157483" y="4255176"/>
            <a:ext cx="834704" cy="8347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2" y="3504759"/>
            <a:ext cx="1012899" cy="754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9" y="5106724"/>
            <a:ext cx="977612" cy="839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1" y="5281278"/>
            <a:ext cx="487991" cy="4879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96000" y="1989238"/>
            <a:ext cx="8305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└──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cpu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memory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device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043057" y="3504759"/>
            <a:ext cx="1905000" cy="4685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268686" y="4126462"/>
            <a:ext cx="367937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974771" y="4672528"/>
            <a:ext cx="4049486" cy="11165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932714" y="5253205"/>
            <a:ext cx="3167743" cy="27206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789" y="2368964"/>
            <a:ext cx="3738625" cy="3738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34402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9" y="1082119"/>
            <a:ext cx="6879474" cy="515960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846" y="3054622"/>
            <a:ext cx="2225279" cy="31871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4621" y="6334780"/>
            <a:ext cx="388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完整的</a:t>
            </a:r>
            <a:r>
              <a:rPr lang="en-US" altLang="zh-CN" sz="2800" dirty="0"/>
              <a:t>PA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305" y="428538"/>
            <a:ext cx="2248943" cy="24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 0 </a:t>
            </a:r>
            <a:r>
              <a:rPr lang="zh-CN" altLang="en-US" dirty="0"/>
              <a:t>完成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615F-B4EA-43D7-960C-AEBA89FFC64B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863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400" dirty="0"/>
              <a:t>不许抄袭！必须通过在线平台完成整个实验！</a:t>
            </a:r>
            <a:endParaRPr lang="en-US" altLang="zh-CN" sz="3400" dirty="0"/>
          </a:p>
          <a:p>
            <a:pPr>
              <a:lnSpc>
                <a:spcPct val="200000"/>
              </a:lnSpc>
            </a:pPr>
            <a:r>
              <a:rPr lang="zh-CN" altLang="en-US" sz="3400" dirty="0"/>
              <a:t>记得时常</a:t>
            </a:r>
            <a:r>
              <a:rPr lang="en-US" altLang="zh-CN" sz="3400" dirty="0" err="1"/>
              <a:t>git</a:t>
            </a:r>
            <a:r>
              <a:rPr lang="en-US" altLang="zh-CN" sz="3400" dirty="0"/>
              <a:t> commit</a:t>
            </a:r>
            <a:r>
              <a:rPr lang="zh-CN" altLang="en-US" sz="3400" dirty="0"/>
              <a:t>保存进度</a:t>
            </a:r>
            <a:endParaRPr lang="en-US" altLang="zh-CN" sz="3400" dirty="0"/>
          </a:p>
          <a:p>
            <a:pPr>
              <a:lnSpc>
                <a:spcPct val="200000"/>
              </a:lnSpc>
            </a:pPr>
            <a:r>
              <a:rPr lang="zh-CN" altLang="en-US" sz="3400" dirty="0"/>
              <a:t>一次只运行一个</a:t>
            </a:r>
            <a:r>
              <a:rPr lang="en-US" altLang="zh-CN" sz="3400" dirty="0" err="1"/>
              <a:t>nemu</a:t>
            </a:r>
            <a:r>
              <a:rPr lang="zh-CN" altLang="en-US" sz="3400" dirty="0"/>
              <a:t>进程，防止服务器过载</a:t>
            </a:r>
            <a:endParaRPr lang="en-US" altLang="zh-CN" sz="3400" dirty="0"/>
          </a:p>
          <a:p>
            <a:pPr>
              <a:lnSpc>
                <a:spcPct val="200000"/>
              </a:lnSpc>
            </a:pPr>
            <a:r>
              <a:rPr lang="zh-CN" altLang="en-US" sz="3400" dirty="0"/>
              <a:t>有问题找老师和助教</a:t>
            </a:r>
            <a:endParaRPr lang="en-US" altLang="zh-CN" sz="3400" dirty="0"/>
          </a:p>
          <a:p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04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今天需要完成的内容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96661"/>
            <a:ext cx="10515600" cy="39803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/>
              <a:t>保证自己能够登陆在线实验平台</a:t>
            </a:r>
            <a:endParaRPr lang="en-US" altLang="zh-CN" sz="4400" dirty="0"/>
          </a:p>
          <a:p>
            <a:pPr>
              <a:lnSpc>
                <a:spcPct val="150000"/>
              </a:lnSpc>
            </a:pPr>
            <a:r>
              <a:rPr lang="zh-CN" altLang="en-US" sz="4400" dirty="0"/>
              <a:t>修改网站和</a:t>
            </a:r>
            <a:r>
              <a:rPr lang="en-US" altLang="zh-CN" sz="4400" dirty="0"/>
              <a:t>SSH</a:t>
            </a:r>
            <a:r>
              <a:rPr lang="zh-CN" altLang="en-US" sz="4400" dirty="0"/>
              <a:t>两处密码</a:t>
            </a:r>
            <a:endParaRPr lang="en-US" altLang="zh-CN" sz="4400" dirty="0"/>
          </a:p>
          <a:p>
            <a:pPr>
              <a:lnSpc>
                <a:spcPct val="150000"/>
              </a:lnSpc>
            </a:pPr>
            <a:r>
              <a:rPr lang="zh-CN" altLang="en-US" sz="4400" dirty="0"/>
              <a:t>熟悉网页的操作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2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课程基本信息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在线实验平台的使用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dirty="0"/>
              <a:t>PA</a:t>
            </a:r>
            <a:r>
              <a:rPr lang="zh-CN" altLang="en-US" dirty="0"/>
              <a:t>课程内容和原理简介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18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在线实验平台的使用说明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7" y="2519534"/>
            <a:ext cx="2955081" cy="2587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61" y="2765396"/>
            <a:ext cx="4046617" cy="21897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96" y="1122138"/>
            <a:ext cx="5223786" cy="19308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53670" y="1841958"/>
            <a:ext cx="126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2947131" y="2605053"/>
            <a:ext cx="269715" cy="2407701"/>
          </a:xfrm>
          <a:prstGeom prst="rightBrace">
            <a:avLst>
              <a:gd name="adj1" fmla="val 42479"/>
              <a:gd name="adj2" fmla="val 50000"/>
            </a:avLst>
          </a:prstGeom>
          <a:noFill/>
          <a:ln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354993" y="2087219"/>
            <a:ext cx="1420938" cy="1715107"/>
          </a:xfrm>
          <a:custGeom>
            <a:avLst/>
            <a:gdLst>
              <a:gd name="connsiteX0" fmla="*/ 0 w 1420938"/>
              <a:gd name="connsiteY0" fmla="*/ 1715107 h 1715107"/>
              <a:gd name="connsiteX1" fmla="*/ 526273 w 1420938"/>
              <a:gd name="connsiteY1" fmla="*/ 1359872 h 1715107"/>
              <a:gd name="connsiteX2" fmla="*/ 690733 w 1420938"/>
              <a:gd name="connsiteY2" fmla="*/ 208649 h 1715107"/>
              <a:gd name="connsiteX3" fmla="*/ 1420938 w 1420938"/>
              <a:gd name="connsiteY3" fmla="*/ 4718 h 171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938" h="1715107">
                <a:moveTo>
                  <a:pt x="0" y="1715107"/>
                </a:moveTo>
                <a:cubicBezTo>
                  <a:pt x="205575" y="1663027"/>
                  <a:pt x="411151" y="1610948"/>
                  <a:pt x="526273" y="1359872"/>
                </a:cubicBezTo>
                <a:cubicBezTo>
                  <a:pt x="641395" y="1108796"/>
                  <a:pt x="541622" y="434508"/>
                  <a:pt x="690733" y="208649"/>
                </a:cubicBezTo>
                <a:cubicBezTo>
                  <a:pt x="839844" y="-17210"/>
                  <a:pt x="1130391" y="-6246"/>
                  <a:pt x="1420938" y="4718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176892" y="2927396"/>
            <a:ext cx="2618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无须自己部署环境！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更强的防作弊功能！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更好的学习体验？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91695" y="5164058"/>
            <a:ext cx="3999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Driven by magic.</a:t>
            </a:r>
            <a:endParaRPr lang="zh-CN" altLang="en-US" sz="2800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6696829" y="5473244"/>
            <a:ext cx="98018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252A80D-279B-4260-9FF4-6CBD87A98590}"/>
              </a:ext>
            </a:extLst>
          </p:cNvPr>
          <p:cNvSpPr txBox="1"/>
          <p:nvPr/>
        </p:nvSpPr>
        <p:spPr>
          <a:xfrm>
            <a:off x="5790707" y="5603824"/>
            <a:ext cx="540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Bradley Hand ITC" panose="03070402050302030203" pitchFamily="66" charset="0"/>
              </a:rPr>
              <a:t>great passion and a few bugs</a:t>
            </a:r>
            <a:endParaRPr lang="zh-CN" altLang="en-US" sz="32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1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在线实验平台的使用说明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6" y="1746756"/>
            <a:ext cx="778475" cy="778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3154" y="2789248"/>
            <a:ext cx="3131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确保自己连接了校园网，如果在校外访问，则需要拨通南京大学</a:t>
            </a:r>
            <a:r>
              <a:rPr lang="en-US" altLang="zh-CN" dirty="0"/>
              <a:t>VPN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4" y="3994348"/>
            <a:ext cx="1201658" cy="9372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86" y="3985777"/>
            <a:ext cx="1279684" cy="10215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3154" y="5138840"/>
            <a:ext cx="340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使用我们推荐的浏览器访问在线实验平台，若使用的是</a:t>
            </a:r>
            <a:r>
              <a:rPr lang="en-US" altLang="zh-CN" dirty="0" err="1"/>
              <a:t>firefox</a:t>
            </a:r>
            <a:r>
              <a:rPr lang="zh-CN" altLang="en-US" dirty="0"/>
              <a:t>，按照教程首页上的说明进行设置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39" y="1760718"/>
            <a:ext cx="7264847" cy="3232301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 flipV="1">
            <a:off x="3308944" y="2966866"/>
            <a:ext cx="1907741" cy="146040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659077" y="513884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在线实验平台架构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420696" y="3683914"/>
            <a:ext cx="86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访问</a:t>
            </a:r>
          </a:p>
        </p:txBody>
      </p:sp>
    </p:spTree>
    <p:extLst>
      <p:ext uri="{BB962C8B-B14F-4D97-AF65-F5344CB8AC3E}">
        <p14:creationId xmlns:p14="http://schemas.microsoft.com/office/powerpoint/2010/main" val="31879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2" y="1313385"/>
            <a:ext cx="4090791" cy="1820089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269554" y="2795827"/>
            <a:ext cx="749940" cy="10985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90773" y="3966786"/>
            <a:ext cx="2914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访问入口节点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输入</a:t>
            </a:r>
            <a:r>
              <a:rPr lang="en-US" altLang="zh-CN" b="1" dirty="0">
                <a:solidFill>
                  <a:srgbClr val="C00000"/>
                </a:solidFill>
              </a:rPr>
              <a:t>pa</a:t>
            </a:r>
            <a:r>
              <a:rPr lang="zh-CN" altLang="en-US" b="1" dirty="0">
                <a:solidFill>
                  <a:srgbClr val="C00000"/>
                </a:solidFill>
              </a:rPr>
              <a:t>学号</a:t>
            </a:r>
            <a:r>
              <a:rPr lang="zh-CN" altLang="en-US" dirty="0"/>
              <a:t>作为用户名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点击‘</a:t>
            </a:r>
            <a:r>
              <a:rPr lang="zh-CN" altLang="en-US" b="1" dirty="0">
                <a:solidFill>
                  <a:srgbClr val="C00000"/>
                </a:solidFill>
              </a:rPr>
              <a:t>跳转到主机</a:t>
            </a:r>
            <a:r>
              <a:rPr lang="zh-CN" altLang="en-US" dirty="0"/>
              <a:t>’按钮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742878" y="2420858"/>
            <a:ext cx="1138066" cy="132226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003" y="3810643"/>
            <a:ext cx="3397614" cy="254023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/>
          <a:srcRect l="14014" t="15153" r="8705" b="11106"/>
          <a:stretch/>
        </p:blipFill>
        <p:spPr>
          <a:xfrm>
            <a:off x="7992777" y="197353"/>
            <a:ext cx="3604066" cy="258531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558521" y="322343"/>
            <a:ext cx="2197191" cy="3354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196949" y="2578740"/>
            <a:ext cx="219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跳转失败：</a:t>
            </a:r>
            <a:endParaRPr lang="en-US" altLang="zh-CN" dirty="0"/>
          </a:p>
          <a:p>
            <a:r>
              <a:rPr lang="zh-CN" altLang="en-US" dirty="0"/>
              <a:t>群里找老师和助教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/>
          <a:stretch/>
        </p:blipFill>
        <p:spPr>
          <a:xfrm>
            <a:off x="8440109" y="3734535"/>
            <a:ext cx="3578660" cy="2688707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>
            <a:off x="6788927" y="4183873"/>
            <a:ext cx="1526192" cy="87493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749456" y="4987537"/>
            <a:ext cx="155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跳转成功：</a:t>
            </a:r>
            <a:endParaRPr lang="en-US" altLang="zh-CN" dirty="0"/>
          </a:p>
          <a:p>
            <a:r>
              <a:rPr lang="zh-CN" altLang="en-US" dirty="0"/>
              <a:t>来到工作节点</a:t>
            </a: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）访问平台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43" y="540177"/>
            <a:ext cx="1985242" cy="17386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A0E01B-0995-4DB1-97FF-C46CE33AF494}"/>
              </a:ext>
            </a:extLst>
          </p:cNvPr>
          <p:cNvSpPr/>
          <p:nvPr/>
        </p:nvSpPr>
        <p:spPr>
          <a:xfrm>
            <a:off x="3266322" y="4098330"/>
            <a:ext cx="3093183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97C818-F66E-4167-AA74-AE60FC1B4428}"/>
              </a:ext>
            </a:extLst>
          </p:cNvPr>
          <p:cNvSpPr/>
          <p:nvPr/>
        </p:nvSpPr>
        <p:spPr>
          <a:xfrm>
            <a:off x="8486775" y="4041714"/>
            <a:ext cx="3187700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05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2022年2月25日星期五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2" y="1313385"/>
            <a:ext cx="4090791" cy="182008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991" y="4164137"/>
            <a:ext cx="3631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输入</a:t>
            </a:r>
            <a:r>
              <a:rPr lang="en-US" altLang="zh-CN" b="1" dirty="0">
                <a:solidFill>
                  <a:srgbClr val="C00000"/>
                </a:solidFill>
              </a:rPr>
              <a:t>pa</a:t>
            </a:r>
            <a:r>
              <a:rPr lang="zh-CN" altLang="en-US" b="1" dirty="0">
                <a:solidFill>
                  <a:srgbClr val="C00000"/>
                </a:solidFill>
              </a:rPr>
              <a:t>学号</a:t>
            </a:r>
            <a:r>
              <a:rPr lang="zh-CN" altLang="en-US" dirty="0"/>
              <a:t>作为用户名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输入</a:t>
            </a:r>
            <a:r>
              <a:rPr lang="en-US" altLang="zh-CN" b="1" dirty="0">
                <a:solidFill>
                  <a:srgbClr val="C00000"/>
                </a:solidFill>
              </a:rPr>
              <a:t>pa</a:t>
            </a:r>
            <a:r>
              <a:rPr lang="zh-CN" altLang="en-US" b="1" dirty="0">
                <a:solidFill>
                  <a:srgbClr val="C00000"/>
                </a:solidFill>
              </a:rPr>
              <a:t>学号</a:t>
            </a:r>
            <a:r>
              <a:rPr lang="zh-CN" altLang="en-US" dirty="0"/>
              <a:t>作为密码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点击‘</a:t>
            </a:r>
            <a:r>
              <a:rPr lang="zh-CN" altLang="en-US" b="1" dirty="0">
                <a:solidFill>
                  <a:srgbClr val="C00000"/>
                </a:solidFill>
              </a:rPr>
              <a:t>登陆</a:t>
            </a:r>
            <a:r>
              <a:rPr lang="zh-CN" altLang="en-US" dirty="0"/>
              <a:t>’按钮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如登陆有问题，找老师和助教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" r="-1"/>
          <a:stretch/>
        </p:blipFill>
        <p:spPr>
          <a:xfrm>
            <a:off x="4164138" y="3629281"/>
            <a:ext cx="3572081" cy="2688707"/>
          </a:xfrm>
          <a:prstGeom prst="rect">
            <a:avLst/>
          </a:prstGeom>
        </p:spPr>
      </p:pic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21886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）访问平台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3322101" y="3203688"/>
            <a:ext cx="703891" cy="1434095"/>
          </a:xfrm>
          <a:custGeom>
            <a:avLst/>
            <a:gdLst>
              <a:gd name="connsiteX0" fmla="*/ 46258 w 579110"/>
              <a:gd name="connsiteY0" fmla="*/ 0 h 739952"/>
              <a:gd name="connsiteX1" fmla="*/ 52836 w 579110"/>
              <a:gd name="connsiteY1" fmla="*/ 638107 h 739952"/>
              <a:gd name="connsiteX2" fmla="*/ 579110 w 579110"/>
              <a:gd name="connsiteY2" fmla="*/ 730205 h 73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110" h="739952">
                <a:moveTo>
                  <a:pt x="46258" y="0"/>
                </a:moveTo>
                <a:cubicBezTo>
                  <a:pt x="5142" y="258203"/>
                  <a:pt x="-35973" y="516406"/>
                  <a:pt x="52836" y="638107"/>
                </a:cubicBezTo>
                <a:cubicBezTo>
                  <a:pt x="141645" y="759808"/>
                  <a:pt x="360377" y="745006"/>
                  <a:pt x="579110" y="730205"/>
                </a:cubicBezTo>
              </a:path>
            </a:pathLst>
          </a:cu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07" y="999919"/>
            <a:ext cx="3910271" cy="2923524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7848052" y="4072041"/>
            <a:ext cx="1078860" cy="66441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532208" y="4499637"/>
            <a:ext cx="3394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登陆成功！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ja-JP" altLang="en-US" sz="2800" b="1" dirty="0"/>
              <a:t>✿✿ヽ</a:t>
            </a:r>
            <a:r>
              <a:rPr lang="en-US" altLang="ja-JP" sz="2800" b="1" dirty="0"/>
              <a:t>(°▽°)</a:t>
            </a:r>
            <a:r>
              <a:rPr lang="ja-JP" altLang="en-US" sz="2800" b="1" dirty="0"/>
              <a:t>ノ✿</a:t>
            </a:r>
            <a:endParaRPr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40190" y="210508"/>
            <a:ext cx="4690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记住自己的工作节点</a:t>
            </a:r>
            <a:r>
              <a:rPr lang="en-US" altLang="zh-CN" dirty="0"/>
              <a:t>IP</a:t>
            </a:r>
            <a:r>
              <a:rPr lang="zh-CN" altLang="en-US" dirty="0"/>
              <a:t>地址和端口号（</a:t>
            </a:r>
            <a:r>
              <a:rPr lang="en-US" altLang="zh-CN" dirty="0"/>
              <a:t>81</a:t>
            </a:r>
            <a:r>
              <a:rPr lang="zh-CN" altLang="en-US" dirty="0"/>
              <a:t>），下次可无需再访问入口节点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2E6D16-FC37-40B2-8739-EF88440E1B04}"/>
              </a:ext>
            </a:extLst>
          </p:cNvPr>
          <p:cNvSpPr/>
          <p:nvPr/>
        </p:nvSpPr>
        <p:spPr>
          <a:xfrm>
            <a:off x="4176838" y="3933435"/>
            <a:ext cx="3251075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323A74-69CC-49AC-BAFC-03032DFD61B9}"/>
              </a:ext>
            </a:extLst>
          </p:cNvPr>
          <p:cNvSpPr/>
          <p:nvPr/>
        </p:nvSpPr>
        <p:spPr>
          <a:xfrm>
            <a:off x="8092322" y="1348576"/>
            <a:ext cx="3544053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051902" y="1111753"/>
            <a:ext cx="631528" cy="236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9161246" y="2661496"/>
            <a:ext cx="75999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81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3482</Words>
  <Application>Microsoft Office PowerPoint</Application>
  <PresentationFormat>宽屏</PresentationFormat>
  <Paragraphs>657</Paragraphs>
  <Slides>48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MS Gothic</vt:lpstr>
      <vt:lpstr>等线</vt:lpstr>
      <vt:lpstr>微软雅黑</vt:lpstr>
      <vt:lpstr>幼圆</vt:lpstr>
      <vt:lpstr>Arial</vt:lpstr>
      <vt:lpstr>Bradley Hand ITC</vt:lpstr>
      <vt:lpstr>Consolas</vt:lpstr>
      <vt:lpstr>Times New Roman</vt:lpstr>
      <vt:lpstr>Office 主题​​</vt:lpstr>
      <vt:lpstr>PA 0 – 在线实验平台与PA简介</vt:lpstr>
      <vt:lpstr>目录</vt:lpstr>
      <vt:lpstr>目录</vt:lpstr>
      <vt:lpstr>课程基本信息</vt:lpstr>
      <vt:lpstr>目录</vt:lpstr>
      <vt:lpstr>在线实验平台的使用说明</vt:lpstr>
      <vt:lpstr>在线实验平台的使用说明</vt:lpstr>
      <vt:lpstr>（1）访问平台</vt:lpstr>
      <vt:lpstr>（1）访问平台</vt:lpstr>
      <vt:lpstr>（2）更改密码</vt:lpstr>
      <vt:lpstr>（2）更改密码</vt:lpstr>
      <vt:lpstr>（3）熟悉环境</vt:lpstr>
      <vt:lpstr>（3）熟悉环境</vt:lpstr>
      <vt:lpstr>（3）熟悉环境</vt:lpstr>
      <vt:lpstr>文本编辑窗口的已知缺陷</vt:lpstr>
      <vt:lpstr>（4）尝试一下make</vt:lpstr>
      <vt:lpstr>目录</vt:lpstr>
      <vt:lpstr>PA简介</vt:lpstr>
      <vt:lpstr>PA简介</vt:lpstr>
      <vt:lpstr>PA简介</vt:lpstr>
      <vt:lpstr>PA简介</vt:lpstr>
      <vt:lpstr>PA简介</vt:lpstr>
      <vt:lpstr>PA简介</vt:lpstr>
      <vt:lpstr>PA简介</vt:lpstr>
      <vt:lpstr>PA简介</vt:lpstr>
      <vt:lpstr>PA简介</vt:lpstr>
      <vt:lpstr>PA简介</vt:lpstr>
      <vt:lpstr>PA的原理</vt:lpstr>
      <vt:lpstr>PA的原理</vt:lpstr>
      <vt:lpstr>PA的原理</vt:lpstr>
      <vt:lpstr>PA的原理</vt:lpstr>
      <vt:lpstr>PA的原理</vt:lpstr>
      <vt:lpstr>PA的原理</vt:lpstr>
      <vt:lpstr>PowerPoint 演示文稿</vt:lpstr>
      <vt:lpstr>PowerPoint 演示文稿</vt:lpstr>
      <vt:lpstr>PowerPoint 演示文稿</vt:lpstr>
      <vt:lpstr>PA的原理</vt:lpstr>
      <vt:lpstr>PA的原理</vt:lpstr>
      <vt:lpstr>PA的原理</vt:lpstr>
      <vt:lpstr>PA的原理</vt:lpstr>
      <vt:lpstr>PA的原理</vt:lpstr>
      <vt:lpstr>PA的原理</vt:lpstr>
      <vt:lpstr>PA的原理</vt:lpstr>
      <vt:lpstr>PA的原理</vt:lpstr>
      <vt:lpstr>PA简介</vt:lpstr>
      <vt:lpstr>PA 0 完成</vt:lpstr>
      <vt:lpstr>重要事项</vt:lpstr>
      <vt:lpstr>今天需要完成的内容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wangliang</dc:creator>
  <cp:lastModifiedBy>sun wenbo</cp:lastModifiedBy>
  <cp:revision>529</cp:revision>
  <dcterms:created xsi:type="dcterms:W3CDTF">2020-02-14T04:47:48Z</dcterms:created>
  <dcterms:modified xsi:type="dcterms:W3CDTF">2022-02-25T08:01:55Z</dcterms:modified>
</cp:coreProperties>
</file>